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6" r:id="rId5"/>
    <p:sldId id="308" r:id="rId6"/>
    <p:sldId id="322" r:id="rId7"/>
    <p:sldId id="323" r:id="rId8"/>
    <p:sldId id="310" r:id="rId9"/>
    <p:sldId id="312" r:id="rId10"/>
    <p:sldId id="315" r:id="rId11"/>
    <p:sldId id="313" r:id="rId12"/>
    <p:sldId id="314" r:id="rId13"/>
    <p:sldId id="259" r:id="rId14"/>
    <p:sldId id="260" r:id="rId15"/>
    <p:sldId id="261" r:id="rId16"/>
    <p:sldId id="262" r:id="rId17"/>
    <p:sldId id="366" r:id="rId18"/>
    <p:sldId id="263" r:id="rId19"/>
    <p:sldId id="265" r:id="rId20"/>
    <p:sldId id="264" r:id="rId21"/>
    <p:sldId id="266" r:id="rId22"/>
    <p:sldId id="268" r:id="rId23"/>
    <p:sldId id="267" r:id="rId24"/>
    <p:sldId id="269" r:id="rId25"/>
    <p:sldId id="271" r:id="rId26"/>
    <p:sldId id="270" r:id="rId27"/>
    <p:sldId id="337" r:id="rId28"/>
    <p:sldId id="272" r:id="rId29"/>
    <p:sldId id="327" r:id="rId30"/>
    <p:sldId id="328" r:id="rId31"/>
    <p:sldId id="329" r:id="rId32"/>
    <p:sldId id="338" r:id="rId33"/>
    <p:sldId id="331" r:id="rId34"/>
    <p:sldId id="365" r:id="rId35"/>
    <p:sldId id="330" r:id="rId36"/>
    <p:sldId id="273" r:id="rId37"/>
    <p:sldId id="324" r:id="rId38"/>
    <p:sldId id="325" r:id="rId39"/>
    <p:sldId id="326" r:id="rId40"/>
    <p:sldId id="332" r:id="rId41"/>
    <p:sldId id="339" r:id="rId42"/>
    <p:sldId id="343" r:id="rId43"/>
    <p:sldId id="355" r:id="rId44"/>
    <p:sldId id="341" r:id="rId45"/>
    <p:sldId id="356" r:id="rId46"/>
    <p:sldId id="357" r:id="rId47"/>
    <p:sldId id="358" r:id="rId48"/>
    <p:sldId id="353" r:id="rId49"/>
    <p:sldId id="354" r:id="rId50"/>
    <p:sldId id="359" r:id="rId51"/>
    <p:sldId id="360" r:id="rId52"/>
    <p:sldId id="361" r:id="rId53"/>
    <p:sldId id="342" r:id="rId54"/>
    <p:sldId id="362" r:id="rId55"/>
    <p:sldId id="363" r:id="rId56"/>
    <p:sldId id="364" r:id="rId57"/>
    <p:sldId id="333" r:id="rId58"/>
    <p:sldId id="334" r:id="rId59"/>
    <p:sldId id="335" r:id="rId60"/>
    <p:sldId id="352" r:id="rId61"/>
    <p:sldId id="336" r:id="rId62"/>
    <p:sldId id="340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3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946-0D6A-2C4D-020D-3AF8AE673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50A78-BABD-DE7B-7277-02B01218F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6BC10-8B81-3CA2-0BB3-4052E1F3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7C17C-0EE5-05B6-EB09-7995245A9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8DEA7-69FD-A991-05B9-D877EAB5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87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ED9F-B3BE-5CC3-B61A-747CD1A1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47850-BEB2-6DDB-4F90-B6E1DD14F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6706-BD4C-78B3-75B3-42BFE7F9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FF45B-583D-E279-5D1D-B7C93479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E518C-1AD8-0A42-4264-3CB2A26C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17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184D7-1E53-CAF5-989B-02B81F816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E85B0-D662-A125-8411-0DAA361BF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454B-E460-DCB2-B28D-1DF68A7A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6E85D-DBE4-C149-B9C4-AC306C65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BC3E7-DFF6-0251-5FBA-1FC0E2AA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97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F382-912F-7008-04D6-D24DF47B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2C20-4A5D-C083-FF8E-A439BAE45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51DE1-F73F-3373-95D5-6C52BB4F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722A2-0663-79C5-F02B-F48908A3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EF8CD-E7AC-6B09-628B-01BEC177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65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53EC-4184-1CD9-33EA-0E7305A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41A5D-3AC8-2F4B-A4F9-65248AF1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90627-63D2-3329-EB6F-AC74D023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65AED-E4CB-DF19-304C-E2D5B426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2C2B3-794A-0063-5D58-E261F162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88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DB842-7D09-7C46-40F3-9B522991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AD41-D8CB-7661-01E3-2A80EF306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E64F2-537A-EBE9-02E8-BA24B4D3F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AB391-9A10-04FA-2F6D-7B49282F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C2F88-76A5-F239-9092-ADADB573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0473F-0C21-1B0B-F0CA-3D270725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420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B6DC-339F-47EA-360C-1F3710EE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70E5D-90AA-8604-B6E0-2336559B8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40CD7-D7A5-D63D-1801-BC4662546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94F05-2CC0-0B18-8715-D5859E036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4C3EC-6A41-B333-3E7C-285A9E104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EA521-48CD-2E76-DDE9-EE2750CB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95033-C9DE-2E46-47AB-BE14E7ED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7CC09-8A33-56A5-64C4-88848E799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25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745B-51B2-8D50-3761-0083A2A7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9B8DC-843C-0C4D-76D5-647A19E6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92BE3-7853-A65B-DEBA-BBA9C6ED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141DE-0330-B95F-18C1-5EFD3CEF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65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78CC7-D93A-5A81-F51A-6BC33C49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B3AB1-228B-1A8B-3C4C-385D6A91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227DD-EB70-9211-87AD-D3CB7F7F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97BD-792F-AB50-CDB5-E818E59D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7AD7-C8B7-80DE-F941-718F13F4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F6055-EA67-3C7C-F63E-6637865F0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36C50-848A-AD04-35E5-53F3EDFD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00AFF-C985-52A1-BED7-316B1775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496B-9393-8589-5621-4FF7E496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68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102-BDF7-E9AB-765C-B921FD6A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7DED2-C3D5-C1B1-300A-86E5550AD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7C4D0-E3F5-F63E-5B8F-E76E89DCB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91710-237A-CAF0-036C-DA38D7FF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2199C-F45D-7634-9665-8B8DB8AD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F1EA0-00A9-D018-5161-7C8406DE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0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CAD4B4-B5FF-8AAE-07BE-4C18211B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7836C-EC8C-4799-BAC4-4D1C5151B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D4B7-675C-85A8-4CFA-8D7074638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174C-661C-48E8-B0CE-C9404F2E8C1E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647B8-9C73-BD76-6F46-D4C0EFB81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2BE4E-8678-F8B0-D851-77978879A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83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6298-7965-1E39-7F78-1CCB5611A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4863"/>
            <a:ext cx="9144000" cy="3371850"/>
          </a:xfrm>
        </p:spPr>
        <p:txBody>
          <a:bodyPr/>
          <a:lstStyle/>
          <a:p>
            <a:r>
              <a:rPr lang="fr-FR" sz="4400" dirty="0"/>
              <a:t>Theory and Practice of</a:t>
            </a:r>
            <a:br>
              <a:rPr lang="fr-FR" sz="4400" dirty="0"/>
            </a:br>
            <a:r>
              <a:rPr lang="fr-FR" sz="4400" dirty="0"/>
              <a:t>Security &amp; </a:t>
            </a:r>
            <a:r>
              <a:rPr lang="fr-FR" sz="4400" dirty="0" err="1"/>
              <a:t>Privacy</a:t>
            </a:r>
            <a:r>
              <a:rPr lang="fr-FR" sz="4400" dirty="0"/>
              <a:t> Part 5</a:t>
            </a:r>
            <a:br>
              <a:rPr lang="fr-FR" sz="4400" dirty="0"/>
            </a:br>
            <a:br>
              <a:rPr lang="fr-FR" dirty="0"/>
            </a:br>
            <a:r>
              <a:rPr lang="fr-FR" dirty="0"/>
              <a:t>Security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AF795-68BC-105A-841B-F853B2946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1625" y="5611576"/>
            <a:ext cx="9144000" cy="61301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74956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531A-6C56-9A0D-927D-12912F1C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38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Across</a:t>
            </a:r>
            <a:r>
              <a:rPr lang="fr-FR" dirty="0"/>
              <a:t> Border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4F67-37A7-F140-7881-8DD4DE6BC2B6}"/>
              </a:ext>
            </a:extLst>
          </p:cNvPr>
          <p:cNvSpPr txBox="1"/>
          <p:nvPr/>
        </p:nvSpPr>
        <p:spPr>
          <a:xfrm>
            <a:off x="4719638" y="1638300"/>
            <a:ext cx="26194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</a:t>
            </a:r>
            <a:r>
              <a:rPr lang="fr-FR" dirty="0" err="1"/>
              <a:t>practically</a:t>
            </a:r>
            <a:r>
              <a:rPr lang="fr-FR" dirty="0"/>
              <a:t> check ?</a:t>
            </a:r>
          </a:p>
          <a:p>
            <a:endParaRPr lang="fr-FR" dirty="0"/>
          </a:p>
          <a:p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"</a:t>
            </a:r>
            <a:r>
              <a:rPr lang="fr-FR" dirty="0" err="1"/>
              <a:t>Region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Trust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998C1-D413-B179-C819-869681EB8BC8}"/>
              </a:ext>
            </a:extLst>
          </p:cNvPr>
          <p:cNvSpPr txBox="1"/>
          <p:nvPr/>
        </p:nvSpPr>
        <p:spPr>
          <a:xfrm>
            <a:off x="3390900" y="4043363"/>
            <a:ext cx="6085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Example:  Bank in Europe on Azure  </a:t>
            </a:r>
          </a:p>
          <a:p>
            <a:r>
              <a:rPr lang="fr-FR" dirty="0"/>
              <a:t>         =&gt; </a:t>
            </a:r>
            <a:r>
              <a:rPr lang="fr-FR" dirty="0" err="1"/>
              <a:t>choose</a:t>
            </a:r>
            <a:r>
              <a:rPr lang="fr-FR" dirty="0"/>
              <a:t>   Azure West-Europe, or  Azure North Europe, ..</a:t>
            </a:r>
          </a:p>
          <a:p>
            <a:endParaRPr lang="fr-FR" dirty="0"/>
          </a:p>
          <a:p>
            <a:r>
              <a:rPr lang="fr-FR" dirty="0"/>
              <a:t>How to </a:t>
            </a:r>
            <a:r>
              <a:rPr lang="fr-FR" dirty="0" err="1"/>
              <a:t>be</a:t>
            </a:r>
            <a:r>
              <a:rPr lang="fr-FR" dirty="0"/>
              <a:t> sure "NO data" </a:t>
            </a:r>
            <a:r>
              <a:rPr lang="fr-FR" dirty="0" err="1"/>
              <a:t>is</a:t>
            </a:r>
            <a:r>
              <a:rPr lang="fr-FR" dirty="0"/>
              <a:t> sent to US ?</a:t>
            </a:r>
          </a:p>
        </p:txBody>
      </p:sp>
    </p:spTree>
    <p:extLst>
      <p:ext uri="{BB962C8B-B14F-4D97-AF65-F5344CB8AC3E}">
        <p14:creationId xmlns:p14="http://schemas.microsoft.com/office/powerpoint/2010/main" val="332748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DAE3-0CBE-E739-4B3C-5A3C7FB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87" y="-730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Laws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C33CC-4BBE-703E-1D15-BBDBDBF2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73" y="1457099"/>
            <a:ext cx="6096528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1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D77B-E889-6612-1E63-ADB1DCDA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2016125"/>
          </a:xfrm>
        </p:spPr>
        <p:txBody>
          <a:bodyPr/>
          <a:lstStyle/>
          <a:p>
            <a:pPr algn="ctr"/>
            <a:r>
              <a:rPr lang="fr-FR" dirty="0" err="1"/>
              <a:t>Fears</a:t>
            </a:r>
            <a:r>
              <a:rPr lang="fr-FR" dirty="0"/>
              <a:t>, </a:t>
            </a:r>
            <a:r>
              <a:rPr lang="fr-FR" dirty="0" err="1"/>
              <a:t>Customers</a:t>
            </a:r>
            <a:r>
              <a:rPr lang="fr-FR" dirty="0"/>
              <a:t>, ..</a:t>
            </a:r>
            <a:br>
              <a:rPr lang="fr-FR" dirty="0"/>
            </a:br>
            <a:r>
              <a:rPr lang="fr-FR" dirty="0"/>
              <a:t>Data Classification  C0,C1,C2</a:t>
            </a:r>
            <a:br>
              <a:rPr lang="fr-FR" dirty="0"/>
            </a:br>
            <a:r>
              <a:rPr lang="fr-FR" dirty="0" err="1"/>
              <a:t>Eligibility</a:t>
            </a:r>
            <a:r>
              <a:rPr lang="fr-FR" dirty="0"/>
              <a:t> to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69C6C-CBD0-5EE0-AA0A-211B4F46AA7F}"/>
              </a:ext>
            </a:extLst>
          </p:cNvPr>
          <p:cNvSpPr txBox="1"/>
          <p:nvPr/>
        </p:nvSpPr>
        <p:spPr>
          <a:xfrm>
            <a:off x="3238500" y="2839522"/>
            <a:ext cx="59903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Most </a:t>
            </a:r>
            <a:r>
              <a:rPr lang="fr-FR" dirty="0" err="1"/>
              <a:t>companies</a:t>
            </a:r>
            <a:r>
              <a:rPr lang="fr-FR" dirty="0"/>
              <a:t> </a:t>
            </a:r>
            <a:r>
              <a:rPr lang="fr-FR" dirty="0" err="1"/>
              <a:t>classify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classification </a:t>
            </a:r>
            <a:r>
              <a:rPr lang="fr-FR" dirty="0" err="1"/>
              <a:t>levels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example</a:t>
            </a:r>
            <a:r>
              <a:rPr lang="fr-FR" dirty="0"/>
              <a:t>:  </a:t>
            </a:r>
          </a:p>
          <a:p>
            <a:r>
              <a:rPr lang="fr-FR" dirty="0"/>
              <a:t>C0  = public data      (ex: official CAC40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yesterday</a:t>
            </a:r>
            <a:r>
              <a:rPr lang="fr-FR" dirty="0"/>
              <a:t>)</a:t>
            </a:r>
          </a:p>
          <a:p>
            <a:r>
              <a:rPr lang="fr-FR" dirty="0"/>
              <a:t>C1  = </a:t>
            </a:r>
            <a:r>
              <a:rPr lang="fr-FR" dirty="0" err="1"/>
              <a:t>internal</a:t>
            </a:r>
            <a:r>
              <a:rPr lang="fr-FR" dirty="0"/>
              <a:t> data   (ex: </a:t>
            </a:r>
            <a:r>
              <a:rPr lang="fr-FR" dirty="0" err="1"/>
              <a:t>organigram</a:t>
            </a:r>
            <a:r>
              <a:rPr lang="fr-FR" dirty="0"/>
              <a:t> of </a:t>
            </a:r>
            <a:r>
              <a:rPr lang="fr-FR" dirty="0" err="1"/>
              <a:t>employees</a:t>
            </a:r>
            <a:endParaRPr lang="fr-FR" dirty="0"/>
          </a:p>
          <a:p>
            <a:r>
              <a:rPr lang="fr-FR" dirty="0"/>
              <a:t>C2 = </a:t>
            </a:r>
            <a:r>
              <a:rPr lang="fr-FR" dirty="0" err="1"/>
              <a:t>private</a:t>
            </a:r>
            <a:r>
              <a:rPr lang="fr-FR" dirty="0"/>
              <a:t> data     (ex: </a:t>
            </a:r>
            <a:r>
              <a:rPr lang="fr-FR" dirty="0" err="1"/>
              <a:t>trade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client,  </a:t>
            </a:r>
            <a:r>
              <a:rPr lang="fr-FR" dirty="0" err="1"/>
              <a:t>password</a:t>
            </a:r>
            <a:r>
              <a:rPr lang="fr-FR" dirty="0"/>
              <a:t>)</a:t>
            </a:r>
          </a:p>
          <a:p>
            <a:r>
              <a:rPr lang="fr-FR" dirty="0"/>
              <a:t>C3 = ultra </a:t>
            </a:r>
            <a:r>
              <a:rPr lang="fr-FR" dirty="0" err="1"/>
              <a:t>confidential</a:t>
            </a:r>
            <a:r>
              <a:rPr lang="fr-FR" dirty="0"/>
              <a:t> data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example</a:t>
            </a:r>
            <a:r>
              <a:rPr lang="fr-FR" dirty="0"/>
              <a:t> of program to cloud:  </a:t>
            </a:r>
          </a:p>
          <a:p>
            <a:r>
              <a:rPr lang="fr-FR" dirty="0" err="1"/>
              <a:t>fears</a:t>
            </a:r>
            <a:r>
              <a:rPr lang="fr-FR" dirty="0"/>
              <a:t> =&gt; up to C1</a:t>
            </a:r>
          </a:p>
          <a:p>
            <a:r>
              <a:rPr lang="fr-FR" dirty="0"/>
              <a:t>trust =&gt; C2</a:t>
            </a:r>
          </a:p>
        </p:txBody>
      </p:sp>
    </p:spTree>
    <p:extLst>
      <p:ext uri="{BB962C8B-B14F-4D97-AF65-F5344CB8AC3E}">
        <p14:creationId xmlns:p14="http://schemas.microsoft.com/office/powerpoint/2010/main" val="345759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102D-5C27-AE78-A7E0-FADEA635C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0EED-780F-4342-DD9B-1CC21961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1826"/>
          </a:xfrm>
        </p:spPr>
        <p:txBody>
          <a:bodyPr/>
          <a:lstStyle/>
          <a:p>
            <a:pPr algn="ctr"/>
            <a:r>
              <a:rPr lang="fr-FR" dirty="0" err="1"/>
              <a:t>Encrypt</a:t>
            </a:r>
            <a:r>
              <a:rPr lang="fr-FR" dirty="0"/>
              <a:t> Files  vs  </a:t>
            </a:r>
            <a:r>
              <a:rPr lang="fr-FR" dirty="0" err="1"/>
              <a:t>Encrypt</a:t>
            </a:r>
            <a:r>
              <a:rPr lang="fr-FR" dirty="0"/>
              <a:t> </a:t>
            </a:r>
            <a:r>
              <a:rPr lang="fr-FR" dirty="0" err="1"/>
              <a:t>FileSystem</a:t>
            </a:r>
            <a:endParaRPr lang="fr-FR" dirty="0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43E1A33E-34F0-50ED-4293-C4A2E6D2EE45}"/>
              </a:ext>
            </a:extLst>
          </p:cNvPr>
          <p:cNvSpPr/>
          <p:nvPr/>
        </p:nvSpPr>
        <p:spPr>
          <a:xfrm>
            <a:off x="2670437" y="2060464"/>
            <a:ext cx="1162546" cy="709939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F294F787-5913-6676-3E19-009C1FB12CCD}"/>
              </a:ext>
            </a:extLst>
          </p:cNvPr>
          <p:cNvSpPr/>
          <p:nvPr/>
        </p:nvSpPr>
        <p:spPr>
          <a:xfrm>
            <a:off x="2666093" y="3893952"/>
            <a:ext cx="1162546" cy="1015663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2310C-CCEA-B8B6-8C44-7C1D0652421C}"/>
              </a:ext>
            </a:extLst>
          </p:cNvPr>
          <p:cNvSpPr txBox="1"/>
          <p:nvPr/>
        </p:nvSpPr>
        <p:spPr>
          <a:xfrm>
            <a:off x="2670437" y="2065401"/>
            <a:ext cx="1158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clear</a:t>
            </a:r>
            <a:r>
              <a:rPr lang="fr-FR" sz="2000" dirty="0"/>
              <a:t> </a:t>
            </a:r>
            <a:r>
              <a:rPr lang="fr-FR" sz="2000" dirty="0" err="1"/>
              <a:t>text</a:t>
            </a:r>
            <a:endParaRPr lang="fr-FR" sz="2000" dirty="0"/>
          </a:p>
          <a:p>
            <a:r>
              <a:rPr lang="fr-FR" sz="2000" dirty="0" err="1"/>
              <a:t>clear</a:t>
            </a:r>
            <a:r>
              <a:rPr lang="fr-FR" sz="2000" dirty="0"/>
              <a:t> </a:t>
            </a:r>
            <a:r>
              <a:rPr lang="fr-FR" sz="2000" dirty="0" err="1"/>
              <a:t>text</a:t>
            </a:r>
            <a:endParaRPr lang="fr-FR" sz="20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02B04C4-F23B-3343-8899-EA37A2A341E0}"/>
              </a:ext>
            </a:extLst>
          </p:cNvPr>
          <p:cNvSpPr/>
          <p:nvPr/>
        </p:nvSpPr>
        <p:spPr>
          <a:xfrm>
            <a:off x="2903116" y="2984135"/>
            <a:ext cx="342078" cy="677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1D9AE58-3ECA-E27E-3598-EC6C9C45C967}"/>
              </a:ext>
            </a:extLst>
          </p:cNvPr>
          <p:cNvSpPr/>
          <p:nvPr/>
        </p:nvSpPr>
        <p:spPr>
          <a:xfrm rot="10800000">
            <a:off x="3338388" y="2984135"/>
            <a:ext cx="342078" cy="677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3427C-5DD6-1098-4FA4-EEE6BC31DE3C}"/>
              </a:ext>
            </a:extLst>
          </p:cNvPr>
          <p:cNvSpPr txBox="1"/>
          <p:nvPr/>
        </p:nvSpPr>
        <p:spPr>
          <a:xfrm>
            <a:off x="2666093" y="3893952"/>
            <a:ext cx="10999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SALT_x</a:t>
            </a:r>
            <a:r>
              <a:rPr lang="fr-FR" sz="2000" dirty="0"/>
              <a:t>$</a:t>
            </a:r>
            <a:br>
              <a:rPr lang="fr-FR" sz="2000" dirty="0"/>
            </a:br>
            <a:r>
              <a:rPr lang="fr-FR" sz="2000" dirty="0"/>
              <a:t>%1!4xA6</a:t>
            </a:r>
          </a:p>
          <a:p>
            <a:r>
              <a:rPr lang="fr-FR" sz="2000" dirty="0"/>
              <a:t>9érP5°w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EC4BE-6852-2B00-E203-A33FED719244}"/>
              </a:ext>
            </a:extLst>
          </p:cNvPr>
          <p:cNvSpPr txBox="1"/>
          <p:nvPr/>
        </p:nvSpPr>
        <p:spPr>
          <a:xfrm>
            <a:off x="611387" y="2940709"/>
            <a:ext cx="2275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explicit </a:t>
            </a:r>
            <a:r>
              <a:rPr lang="fr-FR" b="1" dirty="0" err="1"/>
              <a:t>encrypt</a:t>
            </a:r>
            <a:endParaRPr lang="fr-FR" b="1" dirty="0"/>
          </a:p>
          <a:p>
            <a:r>
              <a:rPr lang="fr-FR" dirty="0"/>
              <a:t>$ </a:t>
            </a:r>
            <a:r>
              <a:rPr lang="fr-FR" dirty="0" err="1"/>
              <a:t>openssl</a:t>
            </a:r>
            <a:r>
              <a:rPr lang="fr-FR" dirty="0"/>
              <a:t> </a:t>
            </a:r>
            <a:r>
              <a:rPr lang="fr-FR" dirty="0" err="1"/>
              <a:t>enc</a:t>
            </a:r>
            <a:r>
              <a:rPr lang="fr-FR" dirty="0"/>
              <a:t> file.txt 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2A8EC-DFFC-93C1-F6FC-C00F95BDE380}"/>
              </a:ext>
            </a:extLst>
          </p:cNvPr>
          <p:cNvSpPr txBox="1"/>
          <p:nvPr/>
        </p:nvSpPr>
        <p:spPr>
          <a:xfrm>
            <a:off x="3933443" y="2927238"/>
            <a:ext cx="2275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explicit </a:t>
            </a:r>
            <a:r>
              <a:rPr lang="fr-FR" b="1" dirty="0" err="1"/>
              <a:t>decrypt</a:t>
            </a:r>
            <a:endParaRPr lang="fr-FR" b="1" dirty="0"/>
          </a:p>
          <a:p>
            <a:r>
              <a:rPr lang="fr-FR" dirty="0"/>
              <a:t>$ </a:t>
            </a:r>
            <a:r>
              <a:rPr lang="fr-FR" dirty="0" err="1"/>
              <a:t>openssl</a:t>
            </a:r>
            <a:r>
              <a:rPr lang="fr-FR" dirty="0"/>
              <a:t> </a:t>
            </a:r>
            <a:r>
              <a:rPr lang="fr-FR" dirty="0" err="1"/>
              <a:t>enc</a:t>
            </a:r>
            <a:r>
              <a:rPr lang="fr-FR" dirty="0"/>
              <a:t> file.txt ..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5D9B96-37D1-0BBD-12C3-1903D9A8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42" y="5291201"/>
            <a:ext cx="1809966" cy="1534247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00359471-D59A-4DD5-D934-9DC095E4E563}"/>
              </a:ext>
            </a:extLst>
          </p:cNvPr>
          <p:cNvSpPr/>
          <p:nvPr/>
        </p:nvSpPr>
        <p:spPr>
          <a:xfrm>
            <a:off x="2886946" y="5091631"/>
            <a:ext cx="342078" cy="677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5CDDB3-9DEF-38EB-C630-7E20BD601245}"/>
              </a:ext>
            </a:extLst>
          </p:cNvPr>
          <p:cNvSpPr txBox="1"/>
          <p:nvPr/>
        </p:nvSpPr>
        <p:spPr>
          <a:xfrm>
            <a:off x="757229" y="4921869"/>
            <a:ext cx="137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explicit copy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9ABC22A6-8B53-986C-88AF-4CE6DD8E220F}"/>
              </a:ext>
            </a:extLst>
          </p:cNvPr>
          <p:cNvSpPr/>
          <p:nvPr/>
        </p:nvSpPr>
        <p:spPr>
          <a:xfrm>
            <a:off x="7878780" y="5430420"/>
            <a:ext cx="1162546" cy="772674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8C1BA-4A1C-26C6-6733-1E84633D751D}"/>
              </a:ext>
            </a:extLst>
          </p:cNvPr>
          <p:cNvSpPr txBox="1"/>
          <p:nvPr/>
        </p:nvSpPr>
        <p:spPr>
          <a:xfrm>
            <a:off x="7878780" y="5430419"/>
            <a:ext cx="1231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&lt;opaque&gt;</a:t>
            </a:r>
          </a:p>
          <a:p>
            <a:r>
              <a:rPr lang="fr-FR" sz="2000" dirty="0"/>
              <a:t>01010101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96CB871-131B-B2A4-3600-733D4C649BEC}"/>
              </a:ext>
            </a:extLst>
          </p:cNvPr>
          <p:cNvSpPr/>
          <p:nvPr/>
        </p:nvSpPr>
        <p:spPr>
          <a:xfrm>
            <a:off x="2883818" y="1247575"/>
            <a:ext cx="342078" cy="677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679D2C8-6D5D-6C3B-6219-F787DF46B707}"/>
              </a:ext>
            </a:extLst>
          </p:cNvPr>
          <p:cNvSpPr/>
          <p:nvPr/>
        </p:nvSpPr>
        <p:spPr>
          <a:xfrm rot="10800000">
            <a:off x="3319090" y="1247575"/>
            <a:ext cx="342078" cy="677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E3A292-8F41-8DFC-576D-B79033C5E20B}"/>
              </a:ext>
            </a:extLst>
          </p:cNvPr>
          <p:cNvSpPr txBox="1"/>
          <p:nvPr/>
        </p:nvSpPr>
        <p:spPr>
          <a:xfrm>
            <a:off x="777812" y="1288282"/>
            <a:ext cx="1361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tmp</a:t>
            </a:r>
            <a:r>
              <a:rPr lang="fr-FR" dirty="0"/>
              <a:t> copy</a:t>
            </a:r>
          </a:p>
          <a:p>
            <a:r>
              <a:rPr lang="fr-FR" dirty="0" err="1"/>
              <a:t>used</a:t>
            </a:r>
            <a:r>
              <a:rPr lang="fr-FR" dirty="0"/>
              <a:t> by App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97A98-AC74-CFBF-2372-6803F307B0C2}"/>
              </a:ext>
            </a:extLst>
          </p:cNvPr>
          <p:cNvSpPr txBox="1"/>
          <p:nvPr/>
        </p:nvSpPr>
        <p:spPr>
          <a:xfrm>
            <a:off x="2965157" y="787235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.exe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D693D88-75C1-E563-7A6B-2CA5E9FB21BE}"/>
              </a:ext>
            </a:extLst>
          </p:cNvPr>
          <p:cNvSpPr/>
          <p:nvPr/>
        </p:nvSpPr>
        <p:spPr>
          <a:xfrm>
            <a:off x="8041091" y="2682865"/>
            <a:ext cx="342078" cy="677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E585CC4-6862-3BD1-7398-BBD7417366D4}"/>
              </a:ext>
            </a:extLst>
          </p:cNvPr>
          <p:cNvSpPr/>
          <p:nvPr/>
        </p:nvSpPr>
        <p:spPr>
          <a:xfrm rot="10800000">
            <a:off x="8476363" y="2682865"/>
            <a:ext cx="342078" cy="677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F62EE-9551-4ACD-6827-21A8E718E6A2}"/>
              </a:ext>
            </a:extLst>
          </p:cNvPr>
          <p:cNvSpPr txBox="1"/>
          <p:nvPr/>
        </p:nvSpPr>
        <p:spPr>
          <a:xfrm>
            <a:off x="6083817" y="2774296"/>
            <a:ext cx="21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System call "</a:t>
            </a:r>
            <a:r>
              <a:rPr lang="fr-FR" b="1" dirty="0" err="1"/>
              <a:t>write</a:t>
            </a:r>
            <a:r>
              <a:rPr lang="fr-FR" b="1" dirty="0"/>
              <a:t>()"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62116-AFE9-9702-AA76-6BC9ABD34B81}"/>
              </a:ext>
            </a:extLst>
          </p:cNvPr>
          <p:cNvSpPr txBox="1"/>
          <p:nvPr/>
        </p:nvSpPr>
        <p:spPr>
          <a:xfrm>
            <a:off x="8818441" y="2770403"/>
            <a:ext cx="20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System call "</a:t>
            </a:r>
            <a:r>
              <a:rPr lang="fr-FR" b="1" dirty="0" err="1"/>
              <a:t>read</a:t>
            </a:r>
            <a:r>
              <a:rPr lang="fr-FR" b="1" dirty="0"/>
              <a:t>()"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1B0425-B89C-E809-D56A-1DDC1DAF3461}"/>
              </a:ext>
            </a:extLst>
          </p:cNvPr>
          <p:cNvSpPr txBox="1"/>
          <p:nvPr/>
        </p:nvSpPr>
        <p:spPr>
          <a:xfrm>
            <a:off x="8092803" y="735295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.exe</a:t>
            </a:r>
          </a:p>
        </p:txBody>
      </p:sp>
      <p:pic>
        <p:nvPicPr>
          <p:cNvPr id="1026" name="Picture 2" descr="Tux">
            <a:extLst>
              <a:ext uri="{FF2B5EF4-FFF2-40B4-BE49-F238E27FC236}">
                <a16:creationId xmlns:a16="http://schemas.microsoft.com/office/drawing/2014/main" id="{B8803E5C-FF88-CEDF-BE83-8FE85182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393" y="3398127"/>
            <a:ext cx="705936" cy="83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64EC57E-4BC2-AC54-C0F6-1579BDC7BD95}"/>
              </a:ext>
            </a:extLst>
          </p:cNvPr>
          <p:cNvSpPr/>
          <p:nvPr/>
        </p:nvSpPr>
        <p:spPr>
          <a:xfrm>
            <a:off x="6096000" y="3295787"/>
            <a:ext cx="5383338" cy="11921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0C932EDA-F65B-80F0-C62C-80E50A04B57A}"/>
              </a:ext>
            </a:extLst>
          </p:cNvPr>
          <p:cNvSpPr/>
          <p:nvPr/>
        </p:nvSpPr>
        <p:spPr>
          <a:xfrm>
            <a:off x="7990656" y="4583080"/>
            <a:ext cx="342078" cy="677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9B1B49C-0DFC-211A-2942-D2D79E08A98F}"/>
              </a:ext>
            </a:extLst>
          </p:cNvPr>
          <p:cNvSpPr/>
          <p:nvPr/>
        </p:nvSpPr>
        <p:spPr>
          <a:xfrm rot="10800000">
            <a:off x="8425928" y="4583080"/>
            <a:ext cx="342078" cy="677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11477B-B7C1-BC15-791C-F5E9C5FB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12" y="5502455"/>
            <a:ext cx="1665322" cy="12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C55B32-E6F6-AFAC-4BED-7E2687B59B4D}"/>
              </a:ext>
            </a:extLst>
          </p:cNvPr>
          <p:cNvSpPr txBox="1"/>
          <p:nvPr/>
        </p:nvSpPr>
        <p:spPr>
          <a:xfrm>
            <a:off x="6234361" y="3823987"/>
            <a:ext cx="2152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write</a:t>
            </a:r>
            <a:endParaRPr lang="fr-FR" b="1" dirty="0"/>
          </a:p>
          <a:p>
            <a:r>
              <a:rPr lang="fr-FR" b="1" dirty="0"/>
              <a:t>=&gt; on the </a:t>
            </a:r>
            <a:r>
              <a:rPr lang="fr-FR" b="1" dirty="0" err="1"/>
              <a:t>fly</a:t>
            </a:r>
            <a:r>
              <a:rPr lang="fr-FR" b="1" dirty="0"/>
              <a:t> </a:t>
            </a:r>
            <a:r>
              <a:rPr lang="fr-FR" b="1" dirty="0" err="1"/>
              <a:t>encrypt</a:t>
            </a:r>
            <a:endParaRPr lang="fr-F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A3F3CF-26B3-9D88-913A-112EEED43FC3}"/>
              </a:ext>
            </a:extLst>
          </p:cNvPr>
          <p:cNvSpPr txBox="1"/>
          <p:nvPr/>
        </p:nvSpPr>
        <p:spPr>
          <a:xfrm>
            <a:off x="8673861" y="3732980"/>
            <a:ext cx="2152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read</a:t>
            </a:r>
            <a:endParaRPr lang="fr-FR" b="1" dirty="0"/>
          </a:p>
          <a:p>
            <a:r>
              <a:rPr lang="fr-FR" b="1" dirty="0"/>
              <a:t>=&gt; on the </a:t>
            </a:r>
            <a:r>
              <a:rPr lang="fr-FR" b="1" dirty="0" err="1"/>
              <a:t>fly</a:t>
            </a:r>
            <a:r>
              <a:rPr lang="fr-FR" b="1" dirty="0"/>
              <a:t> </a:t>
            </a:r>
            <a:r>
              <a:rPr lang="fr-FR" b="1" dirty="0" err="1"/>
              <a:t>decrypt</a:t>
            </a:r>
            <a:endParaRPr lang="fr-FR" b="1" dirty="0"/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60FC94D5-4CE6-D3BB-7C27-217FB394DB18}"/>
              </a:ext>
            </a:extLst>
          </p:cNvPr>
          <p:cNvSpPr/>
          <p:nvPr/>
        </p:nvSpPr>
        <p:spPr>
          <a:xfrm>
            <a:off x="7878780" y="1392183"/>
            <a:ext cx="1162546" cy="709939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C2743B-669D-64F2-5157-2195750EC674}"/>
              </a:ext>
            </a:extLst>
          </p:cNvPr>
          <p:cNvSpPr txBox="1"/>
          <p:nvPr/>
        </p:nvSpPr>
        <p:spPr>
          <a:xfrm>
            <a:off x="7878780" y="1397120"/>
            <a:ext cx="1158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clear</a:t>
            </a:r>
            <a:r>
              <a:rPr lang="fr-FR" sz="2000" dirty="0"/>
              <a:t> </a:t>
            </a:r>
            <a:r>
              <a:rPr lang="fr-FR" sz="2000" dirty="0" err="1"/>
              <a:t>text</a:t>
            </a:r>
            <a:endParaRPr lang="fr-FR" sz="2000" dirty="0"/>
          </a:p>
          <a:p>
            <a:r>
              <a:rPr lang="fr-FR" sz="2000" dirty="0" err="1"/>
              <a:t>clear</a:t>
            </a:r>
            <a:r>
              <a:rPr lang="fr-FR" sz="2000" dirty="0"/>
              <a:t> </a:t>
            </a:r>
            <a:r>
              <a:rPr lang="fr-FR" sz="2000" dirty="0" err="1"/>
              <a:t>text</a:t>
            </a:r>
            <a:endParaRPr lang="fr-FR" sz="2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F6A9913-A130-C82D-BE12-AA4F8D8EB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656" y="1522130"/>
            <a:ext cx="1736636" cy="45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5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10E4-BBE5-C4D4-34D5-C487904A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3489-1E03-925B-AFBB-AB1B64CA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56" y="81887"/>
            <a:ext cx="11564858" cy="1200904"/>
          </a:xfrm>
        </p:spPr>
        <p:txBody>
          <a:bodyPr/>
          <a:lstStyle/>
          <a:p>
            <a:pPr algn="ctr"/>
            <a:r>
              <a:rPr lang="fr-FR" dirty="0" err="1"/>
              <a:t>Mounting</a:t>
            </a:r>
            <a:r>
              <a:rPr lang="fr-FR" dirty="0"/>
              <a:t> </a:t>
            </a:r>
            <a:r>
              <a:rPr lang="fr-FR" dirty="0" err="1"/>
              <a:t>Encrypted</a:t>
            </a:r>
            <a:r>
              <a:rPr lang="fr-FR" dirty="0"/>
              <a:t> </a:t>
            </a:r>
            <a:r>
              <a:rPr lang="fr-FR" dirty="0" err="1"/>
              <a:t>FileSystem</a:t>
            </a:r>
            <a:br>
              <a:rPr lang="fr-FR" dirty="0"/>
            </a:br>
            <a:r>
              <a:rPr lang="fr-FR" dirty="0"/>
              <a:t>ex on Linux : LUKS </a:t>
            </a:r>
            <a:r>
              <a:rPr lang="en-US" dirty="0"/>
              <a:t>(Linux Unified Key Setup) 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4E21A-0E73-8F6D-C260-AEF325C3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446"/>
            <a:ext cx="6420482" cy="4029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FFF7E-4F40-A580-30F2-3C46078F3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35" y="2216927"/>
            <a:ext cx="5763565" cy="46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A518A-6B24-2864-898C-5A386D507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0CB5-1C1F-D228-4028-6394DE17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837063"/>
          </a:xfrm>
        </p:spPr>
        <p:txBody>
          <a:bodyPr/>
          <a:lstStyle/>
          <a:p>
            <a:pPr algn="ctr"/>
            <a:r>
              <a:rPr lang="fr-FR" dirty="0"/>
              <a:t>on Windows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A7835-35E4-F948-F28A-ED3B9AD4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4" y="775310"/>
            <a:ext cx="6060928" cy="4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1949B-37C4-CDC3-9FB5-29A08EA6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73606"/>
            <a:ext cx="6096000" cy="30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4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D24B7-DED9-6A66-1AB6-0ADA096E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E5A1-AB43-B827-4DB5-FC2F84FD8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837063"/>
          </a:xfrm>
        </p:spPr>
        <p:txBody>
          <a:bodyPr/>
          <a:lstStyle/>
          <a:p>
            <a:pPr algn="ctr"/>
            <a:r>
              <a:rPr lang="fr-FR" dirty="0"/>
              <a:t>Windows BitLocker</a:t>
            </a:r>
          </a:p>
        </p:txBody>
      </p:sp>
      <p:pic>
        <p:nvPicPr>
          <p:cNvPr id="4098" name="Picture 2" descr="Capture d’écran de l’application Paramètres montrant le panneau de chiffrement de l’appareil.">
            <a:extLst>
              <a:ext uri="{FF2B5EF4-FFF2-40B4-BE49-F238E27FC236}">
                <a16:creationId xmlns:a16="http://schemas.microsoft.com/office/drawing/2014/main" id="{A620FE4F-D1CE-1A72-5277-EE970FA5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78" y="1374889"/>
            <a:ext cx="6994570" cy="508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33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BB8E-FFD7-163E-7A90-A66F5013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Pseudonimisation</a:t>
            </a:r>
            <a:r>
              <a:rPr lang="fr-FR" dirty="0"/>
              <a:t> / Anonymisation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0A4ED-9E82-2624-965C-93F70786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788" y="1052945"/>
            <a:ext cx="5227437" cy="58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66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BF3A-45A3-85EC-C1ED-433FE7929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3993-ADF5-46D6-1F16-C26AC83C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44" y="3010468"/>
            <a:ext cx="10515600" cy="837063"/>
          </a:xfrm>
        </p:spPr>
        <p:txBody>
          <a:bodyPr/>
          <a:lstStyle/>
          <a:p>
            <a:pPr algn="ctr"/>
            <a:r>
              <a:rPr lang="fr-FR" dirty="0"/>
              <a:t>Data Access </a:t>
            </a:r>
            <a:r>
              <a:rPr lang="fr-FR" dirty="0" err="1"/>
              <a:t>Authorization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8139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54B94-3700-BA05-64DB-E0BA83B33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C004-13A1-0C32-7A7E-3964880F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1496933"/>
          </a:xfrm>
        </p:spPr>
        <p:txBody>
          <a:bodyPr/>
          <a:lstStyle/>
          <a:p>
            <a:pPr algn="ctr"/>
            <a:r>
              <a:rPr lang="fr-FR" dirty="0"/>
              <a:t>File System Permission</a:t>
            </a:r>
            <a:br>
              <a:rPr lang="fr-FR" dirty="0"/>
            </a:br>
            <a:r>
              <a:rPr lang="fr-FR" dirty="0"/>
              <a:t>POSIX  (umask)   &amp;   ACL  (Access-Control List)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4355E-D574-5D3B-86E3-A162A187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12" y="2327287"/>
            <a:ext cx="8504657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D9698B-1A40-E2C5-4BFE-F396E5A2C903}"/>
              </a:ext>
            </a:extLst>
          </p:cNvPr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  </a:t>
            </a:r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16C0AE-EFCB-144A-681B-F4036BD6E94D}"/>
              </a:ext>
            </a:extLst>
          </p:cNvPr>
          <p:cNvSpPr txBox="1">
            <a:spLocks/>
          </p:cNvSpPr>
          <p:nvPr/>
        </p:nvSpPr>
        <p:spPr>
          <a:xfrm>
            <a:off x="785517" y="212667"/>
            <a:ext cx="10515600" cy="1909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Notice:</a:t>
            </a:r>
            <a:br>
              <a:rPr lang="fr-FR" dirty="0"/>
            </a:br>
            <a:r>
              <a:rPr lang="fr-FR" dirty="0"/>
              <a:t>Security of System </a:t>
            </a:r>
            <a:br>
              <a:rPr lang="fr-FR" dirty="0"/>
            </a:br>
            <a:r>
              <a:rPr lang="fr-FR" dirty="0"/>
              <a:t>&lt;--&gt;  Security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92AE5-FF9A-0080-BC35-49B6E09FF656}"/>
              </a:ext>
            </a:extLst>
          </p:cNvPr>
          <p:cNvSpPr txBox="1"/>
          <p:nvPr/>
        </p:nvSpPr>
        <p:spPr>
          <a:xfrm>
            <a:off x="2242843" y="3394017"/>
            <a:ext cx="85011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if System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unsecure</a:t>
            </a:r>
            <a:r>
              <a:rPr lang="fr-FR" sz="2400" dirty="0"/>
              <a:t> =&gt;  </a:t>
            </a:r>
            <a:r>
              <a:rPr lang="fr-FR" sz="2400" dirty="0" err="1"/>
              <a:t>then</a:t>
            </a:r>
            <a:r>
              <a:rPr lang="fr-FR" sz="2400" dirty="0"/>
              <a:t> Data on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unsecure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general</a:t>
            </a:r>
            <a:r>
              <a:rPr lang="fr-FR" sz="2400" dirty="0"/>
              <a:t> </a:t>
            </a:r>
            <a:r>
              <a:rPr lang="fr-FR" sz="2400" dirty="0" err="1"/>
              <a:t>security</a:t>
            </a:r>
            <a:r>
              <a:rPr lang="fr-FR" sz="2400" dirty="0"/>
              <a:t> </a:t>
            </a:r>
            <a:r>
              <a:rPr lang="fr-FR" sz="2400" dirty="0" err="1"/>
              <a:t>concerns</a:t>
            </a:r>
            <a:r>
              <a:rPr lang="fr-FR" sz="2400" dirty="0"/>
              <a:t> on System ...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previous</a:t>
            </a:r>
            <a:r>
              <a:rPr lang="fr-FR" sz="2400" dirty="0"/>
              <a:t> course : Part 4</a:t>
            </a:r>
          </a:p>
          <a:p>
            <a:endParaRPr lang="fr-FR" sz="2400" dirty="0"/>
          </a:p>
          <a:p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concerns</a:t>
            </a:r>
            <a:r>
              <a:rPr lang="fr-FR" sz="2400" dirty="0"/>
              <a:t> on "Security of Data"  ...  </a:t>
            </a:r>
            <a:r>
              <a:rPr lang="fr-FR" sz="2400" dirty="0" err="1"/>
              <a:t>this</a:t>
            </a:r>
            <a:r>
              <a:rPr lang="fr-FR" sz="2400" dirty="0"/>
              <a:t> course : Part 5</a:t>
            </a:r>
          </a:p>
        </p:txBody>
      </p:sp>
    </p:spTree>
    <p:extLst>
      <p:ext uri="{BB962C8B-B14F-4D97-AF65-F5344CB8AC3E}">
        <p14:creationId xmlns:p14="http://schemas.microsoft.com/office/powerpoint/2010/main" val="4079839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865BD-8251-0A23-3AB5-C783364F1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FA4BE-7A5D-358D-1789-8F759646E7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$ chmod  go-rwx</a:t>
            </a:r>
            <a:endParaRPr lang="fr-FR" dirty="0"/>
          </a:p>
        </p:txBody>
      </p:sp>
      <p:pic>
        <p:nvPicPr>
          <p:cNvPr id="4" name="Picture 2" descr="Linux-based Privilege Escalation Techniques | by IBM PTC Security | Medium">
            <a:extLst>
              <a:ext uri="{FF2B5EF4-FFF2-40B4-BE49-F238E27FC236}">
                <a16:creationId xmlns:a16="http://schemas.microsoft.com/office/drawing/2014/main" id="{A75E2286-F8E0-5E33-760E-374E9D22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2185987"/>
            <a:ext cx="57340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11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3EC98-2896-02ED-8BB2-83D114511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E737-E2FF-04B5-C5B0-3E6332F8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837063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357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6DB23-2D56-1E99-157B-06D99F199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BD36-3C93-58D9-CAAA-8634E33C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837063"/>
          </a:xfrm>
        </p:spPr>
        <p:txBody>
          <a:bodyPr/>
          <a:lstStyle/>
          <a:p>
            <a:pPr algn="ctr"/>
            <a:r>
              <a:rPr lang="fr-FR" dirty="0"/>
              <a:t>https://hadoop.apache.org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3C8E-4833-43D6-5FA3-E4CC60674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44" y="1055249"/>
            <a:ext cx="9630679" cy="58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77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7F31-AF2A-6693-EF5A-F0D6079EF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BB54-7F1A-6BFE-EB4E-A05DB8AC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1369325"/>
          </a:xfrm>
        </p:spPr>
        <p:txBody>
          <a:bodyPr/>
          <a:lstStyle/>
          <a:p>
            <a:pPr algn="ctr"/>
            <a:r>
              <a:rPr lang="fr-FR" dirty="0"/>
              <a:t>HDFS</a:t>
            </a:r>
            <a:br>
              <a:rPr lang="fr-FR" dirty="0"/>
            </a:br>
            <a:r>
              <a:rPr lang="fr-FR" dirty="0"/>
              <a:t>(Hadoop Distributed File System)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4B01A-0D73-8DC3-9BDD-FAE696E7DCB1}"/>
              </a:ext>
            </a:extLst>
          </p:cNvPr>
          <p:cNvSpPr txBox="1"/>
          <p:nvPr/>
        </p:nvSpPr>
        <p:spPr>
          <a:xfrm>
            <a:off x="2311021" y="2693158"/>
            <a:ext cx="83113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  Hadoop  !=  HDFS</a:t>
            </a:r>
          </a:p>
          <a:p>
            <a:endParaRPr lang="fr-FR" sz="2400" dirty="0"/>
          </a:p>
          <a:p>
            <a:r>
              <a:rPr lang="fr-FR" sz="2400" dirty="0"/>
              <a:t>HDFS = </a:t>
            </a:r>
            <a:r>
              <a:rPr lang="fr-FR" sz="2400" dirty="0" err="1"/>
              <a:t>sub-project</a:t>
            </a:r>
            <a:r>
              <a:rPr lang="fr-FR" sz="2400" dirty="0"/>
              <a:t> of Hadoop   (</a:t>
            </a:r>
            <a:r>
              <a:rPr lang="fr-FR" sz="2400" dirty="0" err="1"/>
              <a:t>inpired</a:t>
            </a:r>
            <a:r>
              <a:rPr lang="fr-FR" sz="2400" dirty="0"/>
              <a:t> for Google </a:t>
            </a:r>
            <a:r>
              <a:rPr lang="fr-FR" sz="2400" dirty="0" err="1"/>
              <a:t>BigTable</a:t>
            </a:r>
            <a:r>
              <a:rPr lang="fr-FR" sz="2400" dirty="0"/>
              <a:t> - File)</a:t>
            </a:r>
          </a:p>
          <a:p>
            <a:endParaRPr lang="fr-FR" sz="2400" dirty="0"/>
          </a:p>
          <a:p>
            <a:r>
              <a:rPr lang="fr-FR" sz="2400" dirty="0"/>
              <a:t>Hadoop File System =  Java API   (abstract 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07BCB-E595-75E0-DFD0-E602236D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69" y="1282370"/>
            <a:ext cx="1741321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5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4CD54-A314-8943-5577-5532CAFB2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C75D-5BDF-7B66-DDBD-2CA111D8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837063"/>
          </a:xfrm>
        </p:spPr>
        <p:txBody>
          <a:bodyPr/>
          <a:lstStyle/>
          <a:p>
            <a:pPr algn="ctr"/>
            <a:r>
              <a:rPr lang="fr-FR" dirty="0"/>
              <a:t>HDFS 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1307B-E789-BAF6-FB72-5334A3FD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9" y="1128824"/>
            <a:ext cx="7030059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86D2E-2C79-9C0E-CD84-F696B1086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FC59-F547-388B-1A42-DB5C499C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1551295"/>
          </a:xfrm>
        </p:spPr>
        <p:txBody>
          <a:bodyPr/>
          <a:lstStyle/>
          <a:p>
            <a:pPr algn="ctr"/>
            <a:r>
              <a:rPr lang="fr-FR" dirty="0"/>
              <a:t>HDFS </a:t>
            </a:r>
            <a:r>
              <a:rPr lang="fr-FR" dirty="0" err="1"/>
              <a:t>Scalability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DataNodes</a:t>
            </a:r>
            <a:r>
              <a:rPr lang="fr-F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59E75-7AEC-0F9B-D449-3AFC5A125D91}"/>
              </a:ext>
            </a:extLst>
          </p:cNvPr>
          <p:cNvSpPr txBox="1"/>
          <p:nvPr/>
        </p:nvSpPr>
        <p:spPr>
          <a:xfrm>
            <a:off x="1614984" y="2583975"/>
            <a:ext cx="964892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There can </a:t>
            </a:r>
            <a:r>
              <a:rPr lang="fr-FR" sz="2800" dirty="0" err="1"/>
              <a:t>be</a:t>
            </a:r>
            <a:r>
              <a:rPr lang="fr-FR" sz="2800" dirty="0"/>
              <a:t> &gt;= </a:t>
            </a:r>
            <a:r>
              <a:rPr lang="fr-FR" sz="2800" dirty="0" err="1"/>
              <a:t>Thousands</a:t>
            </a:r>
            <a:r>
              <a:rPr lang="fr-FR" sz="2800" dirty="0"/>
              <a:t> of </a:t>
            </a:r>
            <a:r>
              <a:rPr lang="fr-FR" sz="2800" dirty="0" err="1"/>
              <a:t>DataNodes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But </a:t>
            </a:r>
            <a:r>
              <a:rPr lang="fr-FR" sz="2800" dirty="0" err="1"/>
              <a:t>always</a:t>
            </a:r>
            <a:r>
              <a:rPr lang="fr-FR" sz="2800" dirty="0"/>
              <a:t> 2 </a:t>
            </a:r>
            <a:r>
              <a:rPr lang="fr-FR" sz="2800" dirty="0" err="1"/>
              <a:t>NameNodes</a:t>
            </a:r>
            <a:r>
              <a:rPr lang="fr-FR" sz="2800" dirty="0"/>
              <a:t> ... The </a:t>
            </a:r>
            <a:r>
              <a:rPr lang="fr-FR" sz="2800" dirty="0" err="1"/>
              <a:t>bottle</a:t>
            </a:r>
            <a:r>
              <a:rPr lang="fr-FR" sz="2800" dirty="0"/>
              <a:t>-neck of HDFS </a:t>
            </a:r>
            <a:r>
              <a:rPr lang="fr-FR" sz="2800" dirty="0" err="1"/>
              <a:t>Scalability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all Files have </a:t>
            </a:r>
            <a:r>
              <a:rPr lang="fr-FR" sz="2800" dirty="0" err="1"/>
              <a:t>their</a:t>
            </a:r>
            <a:r>
              <a:rPr lang="fr-FR" sz="2800" dirty="0"/>
              <a:t> </a:t>
            </a:r>
            <a:r>
              <a:rPr lang="fr-FR" sz="2800" dirty="0" err="1"/>
              <a:t>metadata</a:t>
            </a:r>
            <a:r>
              <a:rPr lang="fr-FR" sz="2800" dirty="0"/>
              <a:t> in-memory on the </a:t>
            </a:r>
            <a:r>
              <a:rPr lang="fr-FR" sz="2800" dirty="0" err="1"/>
              <a:t>NameNode</a:t>
            </a:r>
            <a:r>
              <a:rPr lang="fr-FR" sz="2800" dirty="0"/>
              <a:t> </a:t>
            </a:r>
          </a:p>
          <a:p>
            <a:r>
              <a:rPr lang="fr-FR" sz="2800" dirty="0"/>
              <a:t>(~ 4k per file       .... 100 Million Files =&gt; </a:t>
            </a:r>
            <a:r>
              <a:rPr lang="fr-FR" sz="2800" dirty="0" err="1"/>
              <a:t>require</a:t>
            </a:r>
            <a:r>
              <a:rPr lang="fr-FR" sz="2800" dirty="0"/>
              <a:t> ~400 Go of RAM )</a:t>
            </a:r>
          </a:p>
        </p:txBody>
      </p:sp>
    </p:spTree>
    <p:extLst>
      <p:ext uri="{BB962C8B-B14F-4D97-AF65-F5344CB8AC3E}">
        <p14:creationId xmlns:p14="http://schemas.microsoft.com/office/powerpoint/2010/main" val="279511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2444-4415-A940-B872-1BC137BA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E80D-58BE-E95B-588C-6C9DDABA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1328382"/>
          </a:xfrm>
        </p:spPr>
        <p:txBody>
          <a:bodyPr/>
          <a:lstStyle/>
          <a:p>
            <a:pPr algn="ctr"/>
            <a:r>
              <a:rPr lang="fr-FR" dirty="0"/>
              <a:t>HDFS Block </a:t>
            </a:r>
            <a:r>
              <a:rPr lang="fr-FR" dirty="0" err="1"/>
              <a:t>Replication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(RF = </a:t>
            </a:r>
            <a:r>
              <a:rPr lang="fr-FR" dirty="0" err="1"/>
              <a:t>ReplicationFactor</a:t>
            </a:r>
            <a:r>
              <a:rPr lang="fr-FR" dirty="0"/>
              <a:t> = 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79150-F123-3B8B-6B8E-27488D4A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41" y="1956180"/>
            <a:ext cx="7248517" cy="438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41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1CF8-7E7C-1FD3-5CD4-1CCA1126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HDFS Client (Interfaces, </a:t>
            </a:r>
            <a:r>
              <a:rPr lang="fr-FR" dirty="0" err="1"/>
              <a:t>Libraries</a:t>
            </a:r>
            <a:r>
              <a:rPr lang="fr-FR" dirty="0"/>
              <a:t>, Shell)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6B55E-B7BE-AF95-8196-0169C0E8A44D}"/>
              </a:ext>
            </a:extLst>
          </p:cNvPr>
          <p:cNvSpPr txBox="1"/>
          <p:nvPr/>
        </p:nvSpPr>
        <p:spPr>
          <a:xfrm>
            <a:off x="1155511" y="1473958"/>
            <a:ext cx="106225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/>
              <a:t>simplest</a:t>
            </a:r>
            <a:r>
              <a:rPr lang="fr-FR" sz="3600" dirty="0"/>
              <a:t>: Shell </a:t>
            </a:r>
            <a:r>
              <a:rPr lang="fr-FR" sz="3600" dirty="0" err="1"/>
              <a:t>Commands</a:t>
            </a:r>
            <a:r>
              <a:rPr lang="fr-FR" sz="3600" dirty="0"/>
              <a:t>   $  </a:t>
            </a:r>
            <a:r>
              <a:rPr lang="fr-FR" sz="3600" dirty="0" err="1"/>
              <a:t>hdfs</a:t>
            </a:r>
            <a:r>
              <a:rPr lang="fr-FR" sz="3600" dirty="0"/>
              <a:t> </a:t>
            </a:r>
            <a:r>
              <a:rPr lang="fr-FR" sz="3600" dirty="0" err="1"/>
              <a:t>dfs</a:t>
            </a:r>
            <a:r>
              <a:rPr lang="fr-FR" sz="3600" dirty="0"/>
              <a:t> &lt;&lt;command&gt;&gt;</a:t>
            </a:r>
          </a:p>
          <a:p>
            <a:r>
              <a:rPr lang="fr-FR" sz="3600" b="1" dirty="0" err="1"/>
              <a:t>most</a:t>
            </a:r>
            <a:r>
              <a:rPr lang="fr-FR" sz="3600" b="1" dirty="0"/>
              <a:t> </a:t>
            </a:r>
            <a:r>
              <a:rPr lang="fr-FR" sz="3600" b="1" dirty="0" err="1"/>
              <a:t>used</a:t>
            </a:r>
            <a:r>
              <a:rPr lang="fr-FR" sz="3600" dirty="0"/>
              <a:t>:  Java API (</a:t>
            </a:r>
            <a:r>
              <a:rPr lang="fr-FR" sz="3600" dirty="0" err="1"/>
              <a:t>DistributedFileSystem</a:t>
            </a:r>
            <a:r>
              <a:rPr lang="fr-FR" sz="3600" dirty="0"/>
              <a:t>)</a:t>
            </a:r>
          </a:p>
          <a:p>
            <a:endParaRPr lang="fr-FR" sz="3600" dirty="0"/>
          </a:p>
          <a:p>
            <a:r>
              <a:rPr lang="fr-FR" sz="3600" dirty="0" err="1"/>
              <a:t>others</a:t>
            </a:r>
            <a:r>
              <a:rPr lang="fr-FR" sz="3600" dirty="0"/>
              <a:t>:</a:t>
            </a:r>
          </a:p>
          <a:p>
            <a:r>
              <a:rPr lang="fr-FR" sz="3600" dirty="0" err="1"/>
              <a:t>mountable</a:t>
            </a:r>
            <a:r>
              <a:rPr lang="fr-FR" sz="3600" dirty="0"/>
              <a:t> Fuse</a:t>
            </a:r>
          </a:p>
          <a:p>
            <a:r>
              <a:rPr lang="fr-FR" sz="3600" dirty="0"/>
              <a:t>C </a:t>
            </a:r>
            <a:r>
              <a:rPr lang="fr-FR" sz="3600" dirty="0" err="1"/>
              <a:t>wrapper</a:t>
            </a:r>
            <a:r>
              <a:rPr lang="fr-FR" sz="3600" dirty="0"/>
              <a:t> (</a:t>
            </a:r>
            <a:r>
              <a:rPr lang="fr-FR" sz="3600" dirty="0" err="1"/>
              <a:t>libhdfs</a:t>
            </a:r>
            <a:r>
              <a:rPr lang="fr-FR" sz="3600" dirty="0"/>
              <a:t>)</a:t>
            </a:r>
          </a:p>
          <a:p>
            <a:r>
              <a:rPr lang="fr-FR" sz="3600" dirty="0"/>
              <a:t>HTTP </a:t>
            </a:r>
            <a:r>
              <a:rPr lang="fr-FR" sz="3600" dirty="0" err="1"/>
              <a:t>protocol</a:t>
            </a:r>
            <a:endParaRPr lang="fr-FR" sz="3600" dirty="0"/>
          </a:p>
          <a:p>
            <a:r>
              <a:rPr lang="fr-FR" sz="3600" dirty="0" err="1"/>
              <a:t>WebDAV</a:t>
            </a:r>
            <a:r>
              <a:rPr lang="fr-FR" sz="3600" dirty="0"/>
              <a:t> </a:t>
            </a:r>
            <a:r>
              <a:rPr lang="fr-FR" sz="3600" dirty="0" err="1"/>
              <a:t>protocol</a:t>
            </a:r>
            <a:endParaRPr lang="fr-FR" sz="3600" dirty="0"/>
          </a:p>
          <a:p>
            <a:r>
              <a:rPr lang="fr-FR" sz="3600" dirty="0" err="1"/>
              <a:t>NFSGateway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712961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3499-D453-37E5-C0A5-EE8246120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0600-97F5-6265-BFE3-47895DD7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837063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-&lt;&lt;command&gt;&gt; </a:t>
            </a:r>
            <a:br>
              <a:rPr lang="fr-FR" dirty="0"/>
            </a:br>
            <a:r>
              <a:rPr lang="fr-FR" dirty="0"/>
              <a:t>( = </a:t>
            </a:r>
            <a:r>
              <a:rPr lang="fr-FR" dirty="0" err="1"/>
              <a:t>hadoop</a:t>
            </a:r>
            <a:r>
              <a:rPr lang="fr-FR" dirty="0"/>
              <a:t>  </a:t>
            </a:r>
            <a:r>
              <a:rPr lang="fr-FR" dirty="0" err="1"/>
              <a:t>fs</a:t>
            </a:r>
            <a:r>
              <a:rPr lang="fr-FR" dirty="0"/>
              <a:t>  -&lt;&lt;command&gt;&gt;)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D505-C944-7777-FCC1-03876F1A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66" y="1041662"/>
            <a:ext cx="5155698" cy="57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08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HDFS Write Operations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6438694-95E1-0642-D823-C84463BFACC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44" y="1404725"/>
            <a:ext cx="7508912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9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538A7-B280-81A2-54E9-FB3520A3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71C-BFB1-BAEC-1610-22183183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837063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157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HDFS Read Operations</a:t>
            </a:r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3F474570-9C49-0614-EFD8-E2D2123B194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17" y="1300101"/>
            <a:ext cx="7995966" cy="486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90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301087"/>
          </a:xfrm>
        </p:spPr>
        <p:txBody>
          <a:bodyPr/>
          <a:lstStyle/>
          <a:p>
            <a:pPr algn="ctr"/>
            <a:r>
              <a:rPr lang="fr-FR" dirty="0"/>
              <a:t>HDFS </a:t>
            </a:r>
            <a:r>
              <a:rPr lang="fr-FR" dirty="0" err="1"/>
              <a:t>Authentication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0F1AF-7DFA-BFD1-005E-2A1D7FFDD635}"/>
              </a:ext>
            </a:extLst>
          </p:cNvPr>
          <p:cNvSpPr txBox="1"/>
          <p:nvPr/>
        </p:nvSpPr>
        <p:spPr>
          <a:xfrm>
            <a:off x="1050878" y="2019868"/>
            <a:ext cx="1044414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2 possible modes : </a:t>
            </a:r>
          </a:p>
          <a:p>
            <a:endParaRPr lang="fr-FR" sz="2800" dirty="0"/>
          </a:p>
          <a:p>
            <a:r>
              <a:rPr lang="fr-FR" sz="2800" b="1" dirty="0"/>
              <a:t>Simple</a:t>
            </a:r>
            <a:r>
              <a:rPr lang="fr-FR" sz="2800" dirty="0"/>
              <a:t> –</a:t>
            </a:r>
            <a:r>
              <a:rPr lang="fr-FR" sz="2800" dirty="0" err="1"/>
              <a:t>using</a:t>
            </a:r>
            <a:r>
              <a:rPr lang="fr-FR" sz="2800" dirty="0"/>
              <a:t> OS </a:t>
            </a:r>
            <a:r>
              <a:rPr lang="fr-FR" sz="2800" dirty="0" err="1"/>
              <a:t>username</a:t>
            </a:r>
            <a:r>
              <a:rPr lang="fr-FR" sz="2800" dirty="0"/>
              <a:t> (</a:t>
            </a:r>
            <a:r>
              <a:rPr lang="fr-FR" sz="2800" dirty="0" err="1"/>
              <a:t>unsecure</a:t>
            </a:r>
            <a:r>
              <a:rPr lang="fr-FR" sz="2800" dirty="0"/>
              <a:t>?) to </a:t>
            </a:r>
            <a:r>
              <a:rPr lang="fr-FR" sz="2800" dirty="0" err="1"/>
              <a:t>determine</a:t>
            </a:r>
            <a:r>
              <a:rPr lang="fr-FR" sz="2800" dirty="0"/>
              <a:t> </a:t>
            </a:r>
            <a:r>
              <a:rPr lang="fr-FR" sz="2800" dirty="0" err="1"/>
              <a:t>hadoop</a:t>
            </a:r>
            <a:r>
              <a:rPr lang="fr-FR" sz="2800" dirty="0"/>
              <a:t> </a:t>
            </a:r>
            <a:r>
              <a:rPr lang="fr-FR" sz="2800" dirty="0" err="1"/>
              <a:t>identity</a:t>
            </a:r>
            <a:endParaRPr lang="fr-FR" sz="2800" dirty="0"/>
          </a:p>
          <a:p>
            <a:endParaRPr lang="fr-FR" sz="2800" dirty="0"/>
          </a:p>
          <a:p>
            <a:r>
              <a:rPr lang="fr-FR" sz="2800" b="1" dirty="0"/>
              <a:t>Kerberos</a:t>
            </a:r>
            <a:r>
              <a:rPr lang="fr-FR" sz="2800" dirty="0"/>
              <a:t> – </a:t>
            </a:r>
            <a:r>
              <a:rPr lang="fr-FR" sz="2800" dirty="0" err="1"/>
              <a:t>authentication</a:t>
            </a:r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kerberos</a:t>
            </a:r>
            <a:r>
              <a:rPr lang="fr-FR" sz="2800" dirty="0"/>
              <a:t> ticket</a:t>
            </a:r>
          </a:p>
          <a:p>
            <a:endParaRPr lang="fr-FR" sz="2800" dirty="0"/>
          </a:p>
          <a:p>
            <a:r>
              <a:rPr lang="fr-FR" sz="2800" dirty="0"/>
              <a:t>Set by </a:t>
            </a:r>
            <a:r>
              <a:rPr lang="fr-FR" sz="2800" dirty="0" err="1"/>
              <a:t>hadoop.security.authentication</a:t>
            </a:r>
            <a:r>
              <a:rPr lang="fr-FR" sz="2800" dirty="0"/>
              <a:t>=</a:t>
            </a:r>
            <a:r>
              <a:rPr lang="fr-FR" sz="2800" dirty="0" err="1"/>
              <a:t>simple|kerberos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356503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0BE5-83A3-1C82-3E10-8938CCD4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Figure 2: Simplified Diagram Showing The Authentication Scaling Problem in Hadoop">
            <a:extLst>
              <a:ext uri="{FF2B5EF4-FFF2-40B4-BE49-F238E27FC236}">
                <a16:creationId xmlns:a16="http://schemas.microsoft.com/office/drawing/2014/main" id="{85C5B229-05D6-CDDA-3288-DBF6B39F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985963"/>
            <a:ext cx="549592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21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246496"/>
          </a:xfrm>
        </p:spPr>
        <p:txBody>
          <a:bodyPr/>
          <a:lstStyle/>
          <a:p>
            <a:pPr algn="ctr"/>
            <a:r>
              <a:rPr lang="fr-FR" dirty="0"/>
              <a:t>Hadoop </a:t>
            </a:r>
            <a:r>
              <a:rPr lang="fr-FR" dirty="0" err="1"/>
              <a:t>Delegation</a:t>
            </a:r>
            <a:r>
              <a:rPr lang="fr-FR" dirty="0"/>
              <a:t>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4098" name="Picture 2" descr="Figure 3: How Delegation Token is Used for Authentication In A Typical Job">
            <a:extLst>
              <a:ext uri="{FF2B5EF4-FFF2-40B4-BE49-F238E27FC236}">
                <a16:creationId xmlns:a16="http://schemas.microsoft.com/office/drawing/2014/main" id="{DB007F4D-83A4-9956-24C6-0E625FA1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7" y="2047733"/>
            <a:ext cx="54959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2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4B29-0DD5-2F1B-3FD1-440F6F4B5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DelegationToken</a:t>
            </a:r>
            <a:r>
              <a:rPr lang="fr-FR" dirty="0"/>
              <a:t>   </a:t>
            </a:r>
            <a:r>
              <a:rPr lang="fr-FR" dirty="0" err="1"/>
              <a:t>renew</a:t>
            </a:r>
            <a:r>
              <a:rPr lang="fr-FR" dirty="0"/>
              <a:t>/max-</a:t>
            </a:r>
            <a:r>
              <a:rPr lang="fr-FR" dirty="0" err="1"/>
              <a:t>lifetime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334A4-9AE0-6A4A-914A-8A3A401E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90" y="1986790"/>
            <a:ext cx="9449619" cy="28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76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337481"/>
          </a:xfrm>
        </p:spPr>
        <p:txBody>
          <a:bodyPr/>
          <a:lstStyle/>
          <a:p>
            <a:pPr algn="ctr"/>
            <a:r>
              <a:rPr lang="fr-FR" dirty="0"/>
              <a:t>HDFS </a:t>
            </a:r>
            <a:r>
              <a:rPr lang="fr-FR" dirty="0" err="1"/>
              <a:t>Authorizations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POSIX, ACL (</a:t>
            </a:r>
            <a:r>
              <a:rPr lang="fr-FR" dirty="0" err="1"/>
              <a:t>checked</a:t>
            </a:r>
            <a:r>
              <a:rPr lang="fr-FR" dirty="0"/>
              <a:t> by </a:t>
            </a:r>
            <a:r>
              <a:rPr lang="fr-FR" dirty="0" err="1"/>
              <a:t>NameNode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BC7C7-56B7-99BA-5D1F-AA1E16590170}"/>
              </a:ext>
            </a:extLst>
          </p:cNvPr>
          <p:cNvSpPr txBox="1"/>
          <p:nvPr/>
        </p:nvSpPr>
        <p:spPr>
          <a:xfrm>
            <a:off x="2229133" y="2071005"/>
            <a:ext cx="79839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Standard POSIX Permissions for File and Directory</a:t>
            </a:r>
          </a:p>
          <a:p>
            <a:r>
              <a:rPr lang="fr-FR" sz="2400" dirty="0" err="1"/>
              <a:t>read</a:t>
            </a:r>
            <a:r>
              <a:rPr lang="fr-FR" sz="2400" dirty="0"/>
              <a:t> (r), </a:t>
            </a:r>
            <a:r>
              <a:rPr lang="fr-FR" sz="2400" dirty="0" err="1"/>
              <a:t>write</a:t>
            </a:r>
            <a:r>
              <a:rPr lang="fr-FR" sz="2400" dirty="0"/>
              <a:t> (w), and </a:t>
            </a:r>
            <a:r>
              <a:rPr lang="fr-FR" sz="2400" dirty="0" err="1"/>
              <a:t>execute</a:t>
            </a:r>
            <a:r>
              <a:rPr lang="fr-FR" sz="2400" dirty="0"/>
              <a:t> (x) permissions</a:t>
            </a:r>
          </a:p>
          <a:p>
            <a:r>
              <a:rPr lang="fr-FR" sz="2400" dirty="0" err="1"/>
              <a:t>also</a:t>
            </a:r>
            <a:r>
              <a:rPr lang="fr-FR" sz="2400" dirty="0"/>
              <a:t> has an </a:t>
            </a:r>
            <a:r>
              <a:rPr lang="fr-FR" sz="2400" dirty="0" err="1"/>
              <a:t>owner</a:t>
            </a:r>
            <a:r>
              <a:rPr lang="fr-FR" sz="2400" dirty="0"/>
              <a:t>, group and mode</a:t>
            </a:r>
          </a:p>
          <a:p>
            <a:endParaRPr lang="fr-FR" sz="2400" dirty="0"/>
          </a:p>
          <a:p>
            <a:r>
              <a:rPr lang="fr-FR" sz="2400" dirty="0" err="1"/>
              <a:t>enabled</a:t>
            </a:r>
            <a:r>
              <a:rPr lang="fr-FR" sz="2400" dirty="0"/>
              <a:t> by default (</a:t>
            </a:r>
            <a:r>
              <a:rPr lang="fr-FR" sz="2400" dirty="0" err="1"/>
              <a:t>dfs.permissions.enabled</a:t>
            </a:r>
            <a:r>
              <a:rPr lang="fr-FR" sz="2400" dirty="0"/>
              <a:t>=</a:t>
            </a:r>
            <a:r>
              <a:rPr lang="fr-FR" sz="2400" dirty="0" err="1"/>
              <a:t>true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b="1" dirty="0"/>
              <a:t>ACL = Access Control List </a:t>
            </a:r>
          </a:p>
          <a:p>
            <a:r>
              <a:rPr lang="fr-FR" sz="2400" dirty="0"/>
              <a:t>For more fine-</a:t>
            </a:r>
            <a:r>
              <a:rPr lang="fr-FR" sz="2400" dirty="0" err="1"/>
              <a:t>grained</a:t>
            </a:r>
            <a:r>
              <a:rPr lang="fr-FR" sz="2400" dirty="0"/>
              <a:t> permissions (!= </a:t>
            </a:r>
            <a:r>
              <a:rPr lang="fr-FR" sz="2400" dirty="0" err="1"/>
              <a:t>owner</a:t>
            </a:r>
            <a:r>
              <a:rPr lang="fr-FR" sz="2400" dirty="0"/>
              <a:t> user or group)</a:t>
            </a:r>
          </a:p>
          <a:p>
            <a:endParaRPr lang="fr-FR" sz="2400" dirty="0"/>
          </a:p>
          <a:p>
            <a:r>
              <a:rPr lang="fr-FR" sz="2400" dirty="0" err="1"/>
              <a:t>enabled</a:t>
            </a:r>
            <a:r>
              <a:rPr lang="fr-FR" sz="2400" dirty="0"/>
              <a:t> by </a:t>
            </a:r>
            <a:r>
              <a:rPr lang="fr-FR" sz="2400" dirty="0" err="1"/>
              <a:t>dfs.namenode.acls.enabled</a:t>
            </a:r>
            <a:r>
              <a:rPr lang="fr-FR" sz="2400" dirty="0"/>
              <a:t>=</a:t>
            </a:r>
            <a:r>
              <a:rPr lang="fr-FR" sz="2400" dirty="0" err="1"/>
              <a:t>true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60891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EF3-F23B-AA7D-A1F8-05036A589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FFC1-CAA3-2834-C48B-16785326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837063"/>
          </a:xfrm>
        </p:spPr>
        <p:txBody>
          <a:bodyPr/>
          <a:lstStyle/>
          <a:p>
            <a:pPr algn="ctr"/>
            <a:r>
              <a:rPr lang="fr-FR" dirty="0" err="1"/>
              <a:t>hdfs</a:t>
            </a:r>
            <a:r>
              <a:rPr lang="fr-FR" dirty="0"/>
              <a:t> POSIX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94DE9-2C1F-3D6E-9AF3-88917C39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42" y="999835"/>
            <a:ext cx="8311797" cy="56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5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</a:t>
            </a:r>
            <a:r>
              <a:rPr lang="fr-FR" dirty="0" err="1"/>
              <a:t>chgrp</a:t>
            </a:r>
            <a:r>
              <a:rPr lang="fr-FR" dirty="0"/>
              <a:t>  / </a:t>
            </a: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</a:t>
            </a:r>
            <a:r>
              <a:rPr lang="fr-FR" dirty="0" err="1"/>
              <a:t>chown</a:t>
            </a:r>
            <a:br>
              <a:rPr lang="fr-FR" dirty="0"/>
            </a:br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-chmod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1AC99-06DF-1FF6-C782-4924D7FA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8" y="1769660"/>
            <a:ext cx="11499305" cy="37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20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 err="1"/>
              <a:t>hdfs</a:t>
            </a:r>
            <a:r>
              <a:rPr lang="fr-FR" dirty="0"/>
              <a:t>  </a:t>
            </a:r>
            <a:r>
              <a:rPr lang="fr-FR" dirty="0" err="1"/>
              <a:t>ACLs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E7660-50E8-FE26-17B4-EEEC640B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42" y="1923945"/>
            <a:ext cx="6637915" cy="29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92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ACL  (default) </a:t>
            </a:r>
            <a:r>
              <a:rPr lang="fr-FR" dirty="0" err="1"/>
              <a:t>mask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3305A-4483-3A58-6D6B-20023ECF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02" y="1973837"/>
            <a:ext cx="5085396" cy="31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4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B57D-DA66-782A-E04F-760D3F7A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Access to PC  Hard Disk </a:t>
            </a:r>
            <a:br>
              <a:rPr lang="fr-FR" dirty="0"/>
            </a:br>
            <a:r>
              <a:rPr lang="fr-FR" dirty="0"/>
              <a:t>=&gt; can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write</a:t>
            </a:r>
            <a:r>
              <a:rPr lang="fr-FR" dirty="0"/>
              <a:t>  010010101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EF756-127D-8E76-CF01-D77C70EC1212}"/>
              </a:ext>
            </a:extLst>
          </p:cNvPr>
          <p:cNvSpPr txBox="1"/>
          <p:nvPr/>
        </p:nvSpPr>
        <p:spPr>
          <a:xfrm>
            <a:off x="1659849" y="3119438"/>
            <a:ext cx="94205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Rule  # 1    = </a:t>
            </a:r>
            <a:r>
              <a:rPr lang="fr-FR" sz="4000" dirty="0" err="1"/>
              <a:t>Encrypt</a:t>
            </a:r>
            <a:r>
              <a:rPr lang="fr-FR" sz="4000" dirty="0"/>
              <a:t>  </a:t>
            </a:r>
            <a:r>
              <a:rPr lang="fr-FR" sz="4000" dirty="0" err="1"/>
              <a:t>Disks</a:t>
            </a:r>
            <a:endParaRPr lang="fr-FR" sz="4000" dirty="0"/>
          </a:p>
          <a:p>
            <a:endParaRPr lang="fr-FR" sz="4000" dirty="0"/>
          </a:p>
          <a:p>
            <a:r>
              <a:rPr lang="fr-FR" sz="4000" dirty="0" err="1"/>
              <a:t>encryption</a:t>
            </a:r>
            <a:r>
              <a:rPr lang="fr-FR" sz="4000" dirty="0"/>
              <a:t> key (in BIOS ? </a:t>
            </a:r>
            <a:r>
              <a:rPr lang="fr-FR" sz="4000" dirty="0" err="1"/>
              <a:t>should</a:t>
            </a:r>
            <a:r>
              <a:rPr lang="fr-FR" sz="4000" dirty="0"/>
              <a:t> </a:t>
            </a:r>
            <a:r>
              <a:rPr lang="fr-FR" sz="4000" dirty="0" err="1"/>
              <a:t>be</a:t>
            </a:r>
            <a:r>
              <a:rPr lang="fr-FR" sz="4000" dirty="0"/>
              <a:t> </a:t>
            </a:r>
            <a:r>
              <a:rPr lang="fr-FR" sz="4000" dirty="0" err="1"/>
              <a:t>secured</a:t>
            </a:r>
            <a:r>
              <a:rPr lang="fr-FR" sz="40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855DC2-B599-4D56-FCDE-FEFB35AA093A}"/>
              </a:ext>
            </a:extLst>
          </p:cNvPr>
          <p:cNvSpPr/>
          <p:nvPr/>
        </p:nvSpPr>
        <p:spPr>
          <a:xfrm rot="17120535">
            <a:off x="-1272366" y="966390"/>
            <a:ext cx="38261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021167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76" y="2870578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Data on 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574642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76" y="2870578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Azure </a:t>
            </a:r>
            <a:r>
              <a:rPr lang="fr-FR" dirty="0" err="1"/>
              <a:t>Datalake</a:t>
            </a:r>
            <a:r>
              <a:rPr lang="fr-FR" dirty="0"/>
              <a:t> </a:t>
            </a:r>
            <a:r>
              <a:rPr lang="fr-FR" dirty="0" err="1"/>
              <a:t>FileSystem</a:t>
            </a:r>
            <a:r>
              <a:rPr lang="fr-FR" dirty="0"/>
              <a:t> Storage</a:t>
            </a:r>
            <a:br>
              <a:rPr lang="fr-FR" dirty="0"/>
            </a:br>
            <a:r>
              <a:rPr lang="fr-FR" dirty="0"/>
              <a:t>abfss://</a:t>
            </a:r>
          </a:p>
        </p:txBody>
      </p:sp>
    </p:spTree>
    <p:extLst>
      <p:ext uri="{BB962C8B-B14F-4D97-AF65-F5344CB8AC3E}">
        <p14:creationId xmlns:p14="http://schemas.microsoft.com/office/powerpoint/2010/main" val="1447871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Azure Storage - Access Control (IAM)</a:t>
            </a:r>
          </a:p>
        </p:txBody>
      </p:sp>
      <p:pic>
        <p:nvPicPr>
          <p:cNvPr id="1026" name="Picture 2" descr="Screenshot that shows the access control for the storage account">
            <a:extLst>
              <a:ext uri="{FF2B5EF4-FFF2-40B4-BE49-F238E27FC236}">
                <a16:creationId xmlns:a16="http://schemas.microsoft.com/office/drawing/2014/main" id="{0F0D01CE-04F0-DFAC-A7AD-49CA4747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899" y="1182637"/>
            <a:ext cx="8664125" cy="567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32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 err="1"/>
              <a:t>Role</a:t>
            </a:r>
            <a:r>
              <a:rPr lang="fr-FR" dirty="0"/>
              <a:t>: Storage Blob Data </a:t>
            </a:r>
            <a:r>
              <a:rPr lang="fr-FR" dirty="0" err="1"/>
              <a:t>Owner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1122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 err="1"/>
              <a:t>Role</a:t>
            </a:r>
            <a:r>
              <a:rPr lang="fr-FR" dirty="0"/>
              <a:t>: Storage Blob Data Reader</a:t>
            </a:r>
          </a:p>
        </p:txBody>
      </p:sp>
      <p:pic>
        <p:nvPicPr>
          <p:cNvPr id="2050" name="Picture 2" descr="Screenshot that shows the details to assign permissions for the Microsoft Purview account">
            <a:extLst>
              <a:ext uri="{FF2B5EF4-FFF2-40B4-BE49-F238E27FC236}">
                <a16:creationId xmlns:a16="http://schemas.microsoft.com/office/drawing/2014/main" id="{17638E3B-3255-5757-61D6-92D666E62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38" y="1246822"/>
            <a:ext cx="4981220" cy="561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118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Access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VNet</a:t>
            </a:r>
            <a:endParaRPr lang="fr-FR" dirty="0"/>
          </a:p>
        </p:txBody>
      </p:sp>
      <p:pic>
        <p:nvPicPr>
          <p:cNvPr id="3074" name="Picture 2" descr="Screenshot that shows the exceptions to allow trusted Microsoft services to access the storage account.">
            <a:extLst>
              <a:ext uri="{FF2B5EF4-FFF2-40B4-BE49-F238E27FC236}">
                <a16:creationId xmlns:a16="http://schemas.microsoft.com/office/drawing/2014/main" id="{00D54CEE-013A-A001-4FEE-E0B0A8AD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782" y="957956"/>
            <a:ext cx="9198331" cy="590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239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910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BC55-6161-244B-62F6-90519012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087" y="24941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Governance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2711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82E3-2528-38D7-FB33-8DCC91DB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of the CDO (Chief Data </a:t>
            </a:r>
            <a:r>
              <a:rPr lang="fr-FR" dirty="0" err="1"/>
              <a:t>Officer</a:t>
            </a:r>
            <a:r>
              <a:rPr lang="fr-FR" dirty="0"/>
              <a:t>)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40205-0219-B346-34E5-8736AD87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" y="1285689"/>
            <a:ext cx="5960689" cy="4555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244B2-2A2D-111D-46A5-21373A3BD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69" y="1582714"/>
            <a:ext cx="6162028" cy="52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D990-6894-97F4-F48D-E6E1F023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Un-</a:t>
            </a:r>
            <a:r>
              <a:rPr lang="fr-FR" dirty="0" err="1"/>
              <a:t>Encrypted</a:t>
            </a:r>
            <a:r>
              <a:rPr lang="fr-FR" dirty="0"/>
              <a:t> Disk?  </a:t>
            </a:r>
            <a:br>
              <a:rPr lang="fr-FR" dirty="0"/>
            </a:b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(do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to) Boot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AFA9A-BA07-3912-2D0D-8B7B6D2C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33" y="4957763"/>
            <a:ext cx="7930074" cy="1733631"/>
          </a:xfrm>
          <a:prstGeom prst="rect">
            <a:avLst/>
          </a:prstGeom>
        </p:spPr>
      </p:pic>
      <p:pic>
        <p:nvPicPr>
          <p:cNvPr id="14338" name="Picture 2" descr="Boot menu">
            <a:extLst>
              <a:ext uri="{FF2B5EF4-FFF2-40B4-BE49-F238E27FC236}">
                <a16:creationId xmlns:a16="http://schemas.microsoft.com/office/drawing/2014/main" id="{76F31178-4502-D47D-6FDA-D7F69753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1690688"/>
            <a:ext cx="4643437" cy="183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00BB4-68ED-4C13-8A80-BAD179432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3" y="3293591"/>
            <a:ext cx="6466691" cy="1449857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D5462FF-33FB-6B77-92E0-0D07E2016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58" y="1905003"/>
            <a:ext cx="20955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7B7B6A-1BEA-C5E4-0F04-F0988102C89B}"/>
              </a:ext>
            </a:extLst>
          </p:cNvPr>
          <p:cNvSpPr/>
          <p:nvPr/>
        </p:nvSpPr>
        <p:spPr>
          <a:xfrm rot="17120535">
            <a:off x="-1272366" y="966390"/>
            <a:ext cx="38261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98867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CE2B-F705-FB74-3921-2ED3B5438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41946"/>
          </a:xfrm>
        </p:spPr>
        <p:txBody>
          <a:bodyPr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Governance</a:t>
            </a:r>
            <a:r>
              <a:rPr lang="fr-FR" dirty="0"/>
              <a:t> Challenges: Data Consumer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83312-C4E6-076E-1B22-05F21000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52" y="1559096"/>
            <a:ext cx="10340452" cy="52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38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CE2B-F705-FB74-3921-2ED3B5438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41946"/>
          </a:xfrm>
        </p:spPr>
        <p:txBody>
          <a:bodyPr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Governance</a:t>
            </a:r>
            <a:r>
              <a:rPr lang="fr-FR" dirty="0"/>
              <a:t> Challenges: Data Consumer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D402D-ED04-EFCB-EA6F-CA0FB150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46" y="1989630"/>
            <a:ext cx="9167474" cy="41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58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CE2B-F705-FB74-3921-2ED3B5438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41946"/>
          </a:xfrm>
        </p:spPr>
        <p:txBody>
          <a:bodyPr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Governance</a:t>
            </a:r>
            <a:r>
              <a:rPr lang="fr-FR" dirty="0"/>
              <a:t> Challenges: Data Consumer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B6C02-3033-6411-235D-DC42E10C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76" y="1804934"/>
            <a:ext cx="9407769" cy="41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23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495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 err="1"/>
              <a:t>European</a:t>
            </a:r>
            <a:r>
              <a:rPr lang="fr-FR" dirty="0"/>
              <a:t> Digital Service </a:t>
            </a:r>
            <a:r>
              <a:rPr lang="fr-FR" dirty="0" err="1"/>
              <a:t>Act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26F78-ABAD-9C57-DAB0-A3F2F5471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17" y="919518"/>
            <a:ext cx="8249365" cy="57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0375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7922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3011605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Microsoft </a:t>
            </a:r>
            <a:r>
              <a:rPr lang="fr-FR" dirty="0" err="1"/>
              <a:t>PurView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9123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learn.microsoft.com/en-us/</a:t>
            </a:r>
            <a:r>
              <a:rPr lang="fr-FR" dirty="0" err="1"/>
              <a:t>purview</a:t>
            </a:r>
            <a:r>
              <a:rPr lang="fr-FR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2EF8B-E96E-9256-8F4E-BD7A602F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62" y="898959"/>
            <a:ext cx="9954162" cy="59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89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 err="1"/>
              <a:t>PurView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43FA8-C058-1145-18E3-69223335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60" y="877610"/>
            <a:ext cx="6580440" cy="58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3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9D98-ECCA-D0F3-CC06-A802DA54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Un-</a:t>
            </a:r>
            <a:r>
              <a:rPr lang="fr-FR" dirty="0" err="1"/>
              <a:t>encrypted</a:t>
            </a:r>
            <a:r>
              <a:rPr lang="fr-FR" dirty="0"/>
              <a:t> Disk : </a:t>
            </a:r>
            <a:r>
              <a:rPr lang="fr-FR" dirty="0" err="1"/>
              <a:t>risk</a:t>
            </a:r>
            <a:r>
              <a:rPr lang="fr-FR" dirty="0"/>
              <a:t> for Data </a:t>
            </a:r>
            <a:r>
              <a:rPr lang="fr-FR" dirty="0" err="1"/>
              <a:t>stolen</a:t>
            </a:r>
            <a:br>
              <a:rPr lang="fr-FR" dirty="0"/>
            </a:br>
            <a:r>
              <a:rPr lang="fr-FR" dirty="0"/>
              <a:t>Anecdote as of 2024-02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7AA9-C6F5-7A07-FEB4-CAA7973D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67" y="2298341"/>
            <a:ext cx="7770465" cy="2261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FBA1-AF60-C46F-7458-61688CB3BE9C}"/>
              </a:ext>
            </a:extLst>
          </p:cNvPr>
          <p:cNvSpPr txBox="1"/>
          <p:nvPr/>
        </p:nvSpPr>
        <p:spPr>
          <a:xfrm>
            <a:off x="2790825" y="5599965"/>
            <a:ext cx="7852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"if" </a:t>
            </a:r>
            <a:r>
              <a:rPr lang="fr-FR" sz="2400" dirty="0" err="1"/>
              <a:t>stolen</a:t>
            </a:r>
            <a:r>
              <a:rPr lang="fr-FR" sz="2400" dirty="0"/>
              <a:t> Pc (Disk) </a:t>
            </a:r>
            <a:r>
              <a:rPr lang="fr-FR" sz="2400" dirty="0" err="1"/>
              <a:t>was</a:t>
            </a:r>
            <a:r>
              <a:rPr lang="fr-FR" sz="2400" dirty="0"/>
              <a:t> </a:t>
            </a:r>
            <a:r>
              <a:rPr lang="fr-FR" sz="2400" dirty="0" err="1"/>
              <a:t>encrypted</a:t>
            </a:r>
            <a:r>
              <a:rPr lang="fr-FR" sz="2400" dirty="0"/>
              <a:t> =&gt; "no" issue (</a:t>
            </a:r>
            <a:r>
              <a:rPr lang="fr-FR" sz="2400" dirty="0" err="1"/>
              <a:t>only</a:t>
            </a:r>
            <a:r>
              <a:rPr lang="fr-FR" sz="2400" dirty="0"/>
              <a:t> "</a:t>
            </a:r>
            <a:r>
              <a:rPr lang="fr-FR" sz="2400" dirty="0" err="1"/>
              <a:t>lost</a:t>
            </a:r>
            <a:r>
              <a:rPr lang="fr-FR" sz="2400" dirty="0"/>
              <a:t>")  </a:t>
            </a:r>
          </a:p>
          <a:p>
            <a:r>
              <a:rPr lang="fr-FR" sz="2400" dirty="0"/>
              <a:t>but </a:t>
            </a:r>
            <a:r>
              <a:rPr lang="fr-FR" sz="2400" dirty="0" err="1"/>
              <a:t>was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86981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54F6-39A8-D37A-C463-F4224A54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7" y="365125"/>
            <a:ext cx="11869003" cy="1325563"/>
          </a:xfrm>
        </p:spPr>
        <p:txBody>
          <a:bodyPr/>
          <a:lstStyle/>
          <a:p>
            <a:pPr algn="ctr"/>
            <a:r>
              <a:rPr lang="fr-FR" dirty="0"/>
              <a:t>Data: Know -&gt; </a:t>
            </a:r>
            <a:r>
              <a:rPr lang="fr-FR" dirty="0" err="1"/>
              <a:t>Protect</a:t>
            </a:r>
            <a:r>
              <a:rPr lang="fr-FR" dirty="0"/>
              <a:t> -&gt; </a:t>
            </a:r>
            <a:r>
              <a:rPr lang="fr-FR" dirty="0" err="1"/>
              <a:t>PreventLoss</a:t>
            </a:r>
            <a:r>
              <a:rPr lang="fr-FR" dirty="0"/>
              <a:t> -&gt; </a:t>
            </a:r>
            <a:r>
              <a:rPr lang="fr-FR" dirty="0" err="1"/>
              <a:t>Govern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33B93-912A-3A8D-8544-6EFC0DB8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26" y="2017317"/>
            <a:ext cx="8178665" cy="39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36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328" y="77337"/>
            <a:ext cx="10307472" cy="1503356"/>
          </a:xfrm>
        </p:spPr>
        <p:txBody>
          <a:bodyPr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Loss</a:t>
            </a:r>
            <a:r>
              <a:rPr lang="fr-FR" dirty="0"/>
              <a:t> Prevention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avoid</a:t>
            </a:r>
            <a:r>
              <a:rPr lang="fr-FR" dirty="0"/>
              <a:t> sharing sensitive data, </a:t>
            </a:r>
            <a:br>
              <a:rPr lang="fr-FR" dirty="0"/>
            </a:br>
            <a:r>
              <a:rPr lang="fr-FR" dirty="0" err="1"/>
              <a:t>example</a:t>
            </a:r>
            <a:r>
              <a:rPr lang="fr-FR" dirty="0"/>
              <a:t>: no copy/email)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1351A-A2B6-7366-17DF-E9831013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79" y="1662273"/>
            <a:ext cx="6553744" cy="519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91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r>
              <a:rPr lang="fr-FR" dirty="0"/>
              <a:t>Information </a:t>
            </a:r>
            <a:r>
              <a:rPr lang="fr-FR" dirty="0" err="1"/>
              <a:t>Barriers</a:t>
            </a:r>
            <a:r>
              <a:rPr lang="fr-FR" dirty="0"/>
              <a:t>: </a:t>
            </a:r>
            <a:r>
              <a:rPr lang="fr-FR" dirty="0" err="1"/>
              <a:t>Chinese</a:t>
            </a:r>
            <a:r>
              <a:rPr lang="fr-FR" dirty="0"/>
              <a:t> Walls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7CB8B-FF71-536E-205E-C0FB7943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22" y="1481365"/>
            <a:ext cx="7645993" cy="537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5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996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376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779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822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145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4113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77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3600-3B26-B87A-AA46-ECEFA882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5963"/>
          </a:xfrm>
        </p:spPr>
        <p:txBody>
          <a:bodyPr/>
          <a:lstStyle/>
          <a:p>
            <a:r>
              <a:rPr lang="fr-FR" dirty="0"/>
              <a:t>7 millions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21C77-109A-88C9-20A3-8CD97937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58" y="979324"/>
            <a:ext cx="6504234" cy="55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68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6E78-950E-6322-0681-2F8DA7E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37"/>
            <a:ext cx="10515600" cy="1005385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96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980C-20D7-6070-BD99-D33A9614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Security of Data on Public Cloud Provider ?</a:t>
            </a:r>
            <a:br>
              <a:rPr lang="fr-FR" dirty="0"/>
            </a:br>
            <a:r>
              <a:rPr lang="fr-FR" dirty="0" err="1"/>
              <a:t>Privacy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8C56-3A05-2526-D0DF-10D33647A489}"/>
              </a:ext>
            </a:extLst>
          </p:cNvPr>
          <p:cNvSpPr txBox="1"/>
          <p:nvPr/>
        </p:nvSpPr>
        <p:spPr>
          <a:xfrm>
            <a:off x="4162426" y="2453700"/>
            <a:ext cx="3702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Security   !=   </a:t>
            </a:r>
            <a:r>
              <a:rPr lang="fr-FR" sz="3200" dirty="0" err="1"/>
              <a:t>Privacy</a:t>
            </a:r>
            <a:r>
              <a:rPr lang="fr-FR" sz="3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98F133-19CC-3DE1-8AC7-1C63BF51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5" y="3533775"/>
            <a:ext cx="6136643" cy="2505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170E23-7DCA-DF8F-2616-3CBF3086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84" y="3533775"/>
            <a:ext cx="5563082" cy="26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8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30F9-BB40-CB56-8A3C-1C2657A1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Lows</a:t>
            </a:r>
            <a:r>
              <a:rPr lang="fr-FR" dirty="0"/>
              <a:t> to </a:t>
            </a:r>
            <a:r>
              <a:rPr lang="fr-FR" dirty="0" err="1"/>
              <a:t>restrict</a:t>
            </a:r>
            <a:r>
              <a:rPr lang="fr-FR" dirty="0"/>
              <a:t>/</a:t>
            </a:r>
            <a:r>
              <a:rPr lang="fr-FR" dirty="0" err="1"/>
              <a:t>allow</a:t>
            </a:r>
            <a:r>
              <a:rPr lang="fr-FR" dirty="0"/>
              <a:t> Data on Public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A20AE-8D00-F779-0BE9-DA5CA2E2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87" y="1096781"/>
            <a:ext cx="5772650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01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B552B16-06E8-4537-9A91-53B6F176ABA8}">
  <we:reference id="wa200005669" version="2.0.0.0" store="fr-FR" storeType="OMEX"/>
  <we:alternateReferences>
    <we:reference id="wa200005669" version="2.0.0.0" store="fr-FR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850</Words>
  <Application>Microsoft Office PowerPoint</Application>
  <PresentationFormat>Widescreen</PresentationFormat>
  <Paragraphs>150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Theory and Practice of Security &amp; Privacy Part 5  Security of Data</vt:lpstr>
      <vt:lpstr>PowerPoint Presentation</vt:lpstr>
      <vt:lpstr>PowerPoint Presentation</vt:lpstr>
      <vt:lpstr>Access to PC  Hard Disk  =&gt; can read/write  010010101</vt:lpstr>
      <vt:lpstr>Un-Encrypted Disk?   can we (do you need to) Boot ?</vt:lpstr>
      <vt:lpstr>Un-encrypted Disk : risk for Data stolen Anecdote as of 2024-02</vt:lpstr>
      <vt:lpstr>7 millions search results</vt:lpstr>
      <vt:lpstr>Security of Data on Public Cloud Provider ? Privacy ?</vt:lpstr>
      <vt:lpstr>Lows to restrict/allow Data on Public Cloud</vt:lpstr>
      <vt:lpstr>Data Across Border</vt:lpstr>
      <vt:lpstr>Laws ..</vt:lpstr>
      <vt:lpstr>Fears, Customers, .. Data Classification  C0,C1,C2 Eligibility to Cloud</vt:lpstr>
      <vt:lpstr>Encrypt Files  vs  Encrypt FileSystem</vt:lpstr>
      <vt:lpstr>Mounting Encrypted FileSystem ex on Linux : LUKS (Linux Unified Key Setup) </vt:lpstr>
      <vt:lpstr>on Windows</vt:lpstr>
      <vt:lpstr>Windows BitLocker</vt:lpstr>
      <vt:lpstr>Pseudonimisation / Anonymisation</vt:lpstr>
      <vt:lpstr>Data Access Authorization</vt:lpstr>
      <vt:lpstr>File System Permission POSIX  (umask)   &amp;   ACL  (Access-Control List)</vt:lpstr>
      <vt:lpstr>PowerPoint Presentation</vt:lpstr>
      <vt:lpstr>PowerPoint Presentation</vt:lpstr>
      <vt:lpstr>https://hadoop.apache.org</vt:lpstr>
      <vt:lpstr>HDFS (Hadoop Distributed File System)</vt:lpstr>
      <vt:lpstr>HDFS  Architecture</vt:lpstr>
      <vt:lpstr>HDFS Scalability (DataNodes)</vt:lpstr>
      <vt:lpstr>HDFS Block Replication   (RF = ReplicationFactor = 3)</vt:lpstr>
      <vt:lpstr>HDFS Client (Interfaces, Libraries, Shell)</vt:lpstr>
      <vt:lpstr>$ hdfs dfs -&lt;&lt;command&gt;&gt;  ( = hadoop  fs  -&lt;&lt;command&gt;&gt;)</vt:lpstr>
      <vt:lpstr>HDFS Write Operations</vt:lpstr>
      <vt:lpstr>HDFS Read Operations</vt:lpstr>
      <vt:lpstr>HDFS Authentication</vt:lpstr>
      <vt:lpstr>PowerPoint Presentation</vt:lpstr>
      <vt:lpstr>Hadoop Delegation Token</vt:lpstr>
      <vt:lpstr>DelegationToken   renew/max-lifetime</vt:lpstr>
      <vt:lpstr>HDFS Authorizations : POSIX, ACL (checked by NameNode)</vt:lpstr>
      <vt:lpstr>hdfs POSIX Permissions</vt:lpstr>
      <vt:lpstr>hdfs dfs -chgrp  / hdfs dfs -chown hdfs dfs -chmod</vt:lpstr>
      <vt:lpstr>hdfs  ACLs</vt:lpstr>
      <vt:lpstr>ACL  (default) mask</vt:lpstr>
      <vt:lpstr>Data on Microsoft Azure</vt:lpstr>
      <vt:lpstr>Azure Datalake FileSystem Storage abfss://</vt:lpstr>
      <vt:lpstr>Azure Storage - Access Control (IAM)</vt:lpstr>
      <vt:lpstr>Role: Storage Blob Data Owner</vt:lpstr>
      <vt:lpstr>Role: Storage Blob Data Reader</vt:lpstr>
      <vt:lpstr>Access from VNet</vt:lpstr>
      <vt:lpstr>PowerPoint Presentation</vt:lpstr>
      <vt:lpstr>PowerPoint Presentation</vt:lpstr>
      <vt:lpstr>Data Governance</vt:lpstr>
      <vt:lpstr>Roles of the CDO (Chief Data Officer) ?</vt:lpstr>
      <vt:lpstr>Data Governance Challenges: Data Consumer</vt:lpstr>
      <vt:lpstr>Data Governance Challenges: Data Consumer</vt:lpstr>
      <vt:lpstr>Data Governance Challenges: Data Consumer</vt:lpstr>
      <vt:lpstr>PowerPoint Presentation</vt:lpstr>
      <vt:lpstr>European Digital Service Act</vt:lpstr>
      <vt:lpstr>PowerPoint Presentation</vt:lpstr>
      <vt:lpstr>PowerPoint Presentation</vt:lpstr>
      <vt:lpstr>Microsoft PurView</vt:lpstr>
      <vt:lpstr>learn.microsoft.com/en-us/purview/</vt:lpstr>
      <vt:lpstr>PurView</vt:lpstr>
      <vt:lpstr>Data: Know -&gt; Protect -&gt; PreventLoss -&gt; Govern</vt:lpstr>
      <vt:lpstr>Data Loss Prevention (avoid sharing sensitive data,  example: no copy/email)</vt:lpstr>
      <vt:lpstr>Information Barriers: Chinese Walls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&amp; Privacy Part 3</dc:title>
  <dc:creator>NAUWYNCK Arnaud</dc:creator>
  <cp:lastModifiedBy>NAUWYNCK Arnaud</cp:lastModifiedBy>
  <cp:revision>33</cp:revision>
  <dcterms:created xsi:type="dcterms:W3CDTF">2024-03-09T10:26:02Z</dcterms:created>
  <dcterms:modified xsi:type="dcterms:W3CDTF">2025-01-29T11:58:55Z</dcterms:modified>
</cp:coreProperties>
</file>